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23"/>
  </p:notesMasterIdLst>
  <p:sldIdLst>
    <p:sldId id="287" r:id="rId2"/>
    <p:sldId id="289" r:id="rId3"/>
    <p:sldId id="257" r:id="rId4"/>
    <p:sldId id="258" r:id="rId5"/>
    <p:sldId id="264" r:id="rId6"/>
    <p:sldId id="265" r:id="rId7"/>
    <p:sldId id="279" r:id="rId8"/>
    <p:sldId id="281" r:id="rId9"/>
    <p:sldId id="283" r:id="rId10"/>
    <p:sldId id="267" r:id="rId11"/>
    <p:sldId id="290" r:id="rId12"/>
    <p:sldId id="291" r:id="rId13"/>
    <p:sldId id="292" r:id="rId14"/>
    <p:sldId id="293" r:id="rId15"/>
    <p:sldId id="282" r:id="rId16"/>
    <p:sldId id="272" r:id="rId17"/>
    <p:sldId id="273" r:id="rId18"/>
    <p:sldId id="274" r:id="rId19"/>
    <p:sldId id="275" r:id="rId20"/>
    <p:sldId id="276" r:id="rId21"/>
    <p:sldId id="277" r:id="rId22"/>
  </p:sldIdLst>
  <p:sldSz cx="11341100" cy="756126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9" autoAdjust="0"/>
    <p:restoredTop sz="89952" autoAdjust="0"/>
  </p:normalViewPr>
  <p:slideViewPr>
    <p:cSldViewPr>
      <p:cViewPr>
        <p:scale>
          <a:sx n="78" d="100"/>
          <a:sy n="78" d="100"/>
        </p:scale>
        <p:origin x="-1018" y="82"/>
      </p:cViewPr>
      <p:guideLst>
        <p:guide orient="horz" pos="2382"/>
        <p:guide pos="3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7F5AF3-2D0E-4AFD-B4E6-ACFCEABAF53F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94593-505B-4537-9B4A-EF172AAEB3D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57250" y="685800"/>
            <a:ext cx="51435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94593-505B-4537-9B4A-EF172AAEB3DA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0583" y="2348895"/>
            <a:ext cx="9639935" cy="16207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1167" y="4284717"/>
            <a:ext cx="793877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222300" y="302806"/>
            <a:ext cx="2551748" cy="64515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7055" y="302806"/>
            <a:ext cx="7466224" cy="64515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5868" y="4858816"/>
            <a:ext cx="9639935" cy="150175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5868" y="3204787"/>
            <a:ext cx="9639935" cy="16540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7055" y="1764298"/>
            <a:ext cx="5008985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65060" y="1764298"/>
            <a:ext cx="5008985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7058" y="1692535"/>
            <a:ext cx="501095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7058" y="2397901"/>
            <a:ext cx="5010955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761124" y="1692535"/>
            <a:ext cx="5012924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761124" y="2397901"/>
            <a:ext cx="5012924" cy="435647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055" y="301051"/>
            <a:ext cx="3731144" cy="12812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34056" y="301054"/>
            <a:ext cx="6339990" cy="64533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67055" y="1582268"/>
            <a:ext cx="3731144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2937" y="5292886"/>
            <a:ext cx="680466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22937" y="675613"/>
            <a:ext cx="6804660" cy="45367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22937" y="5917739"/>
            <a:ext cx="680466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056" y="302802"/>
            <a:ext cx="10206990" cy="1260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67056" y="1764298"/>
            <a:ext cx="10206990" cy="499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67056" y="7008175"/>
            <a:ext cx="264625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023BF-9022-4599-AF31-63482436CD64}" type="datetimeFigureOut">
              <a:rPr lang="uk-UA" smtClean="0"/>
              <a:pPr/>
              <a:t>26.01.2021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874876" y="7008175"/>
            <a:ext cx="3591349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127789" y="7008175"/>
            <a:ext cx="2646257" cy="402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6966C-590F-4059-A9DC-4902E6A1186C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ference.medscape.com/drug-interactionchecker" TargetMode="Externa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056" y="302802"/>
            <a:ext cx="10206990" cy="6263911"/>
          </a:xfrm>
        </p:spPr>
        <p:txBody>
          <a:bodyPr>
            <a:noAutofit/>
          </a:bodyPr>
          <a:lstStyle/>
          <a:p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>Заповнення індивідуальних реєстраційних карт, використовуваних у межах міждержавного операційного дослідження короткострокових схем </a:t>
            </a:r>
            <a:br>
              <a:rPr lang="uk-UA" sz="4000" b="1" dirty="0" smtClean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1800" b="1" dirty="0" smtClean="0"/>
              <a:t>Олександра </a:t>
            </a:r>
            <a:r>
              <a:rPr lang="uk-UA" sz="1800" b="1" dirty="0" err="1" smtClean="0"/>
              <a:t>Акименко</a:t>
            </a:r>
            <a:r>
              <a:rPr lang="uk-UA" sz="1800" b="1" dirty="0" smtClean="0"/>
              <a:t>, Харків</a:t>
            </a:r>
            <a:br>
              <a:rPr lang="uk-UA" sz="1800" b="1" dirty="0" smtClean="0"/>
            </a:br>
            <a:r>
              <a:rPr lang="uk-UA" sz="1800" b="1" dirty="0" smtClean="0"/>
              <a:t>27 січня 2021 р</a:t>
            </a:r>
            <a:endParaRPr lang="uk-UA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531579" y="1023903"/>
            <a:ext cx="10206990" cy="472582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Форма </a:t>
            </a:r>
            <a:r>
              <a:rPr lang="ru-RU" sz="2400" b="1" dirty="0" err="1" smtClean="0"/>
              <a:t>скринінгу</a:t>
            </a:r>
            <a:r>
              <a:rPr lang="uk-UA" sz="2400" b="1" dirty="0" smtClean="0"/>
              <a:t/>
            </a:r>
            <a:br>
              <a:rPr lang="uk-UA" sz="2400" b="1" dirty="0" smtClean="0"/>
            </a:br>
            <a:endParaRPr lang="uk-UA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67056" y="1102668"/>
            <a:ext cx="10206990" cy="5651714"/>
          </a:xfrm>
        </p:spPr>
        <p:txBody>
          <a:bodyPr>
            <a:normAutofit/>
          </a:bodyPr>
          <a:lstStyle/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1800" b="1" dirty="0" smtClean="0"/>
              <a:t> </a:t>
            </a:r>
            <a:r>
              <a:rPr lang="ru-RU" sz="1800" b="1" dirty="0" smtClean="0"/>
              <a:t>Форма </a:t>
            </a:r>
            <a:r>
              <a:rPr lang="ru-RU" sz="1800" b="1" dirty="0" err="1" smtClean="0"/>
              <a:t>скринінгу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складається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двох</a:t>
            </a:r>
            <a:r>
              <a:rPr lang="ru-RU" sz="1800" dirty="0" smtClean="0"/>
              <a:t> </a:t>
            </a:r>
            <a:r>
              <a:rPr lang="ru-RU" sz="1800" dirty="0" err="1" smtClean="0"/>
              <a:t>частин</a:t>
            </a:r>
            <a:r>
              <a:rPr lang="ru-RU" sz="1800" dirty="0" smtClean="0"/>
              <a:t> 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  <a:r>
              <a:rPr lang="uk-UA" sz="1800" dirty="0" smtClean="0"/>
              <a:t>        Дані в полях </a:t>
            </a:r>
            <a:r>
              <a:rPr lang="uk-UA" sz="1800" b="1" dirty="0" smtClean="0"/>
              <a:t>«Дата проведення </a:t>
            </a:r>
            <a:r>
              <a:rPr lang="uk-UA" sz="1800" b="1" dirty="0" err="1" smtClean="0"/>
              <a:t>скринінгу</a:t>
            </a:r>
            <a:r>
              <a:rPr lang="uk-UA" sz="1800" b="1" dirty="0" smtClean="0"/>
              <a:t>»</a:t>
            </a:r>
            <a:r>
              <a:rPr lang="uk-UA" sz="1800" dirty="0" smtClean="0"/>
              <a:t> і </a:t>
            </a:r>
            <a:r>
              <a:rPr lang="uk-UA" sz="1800" b="1" dirty="0" smtClean="0"/>
              <a:t>«Реєстраційний номер</a:t>
            </a:r>
            <a:r>
              <a:rPr lang="uk-UA" sz="1800" dirty="0" smtClean="0"/>
              <a:t> (хворого) </a:t>
            </a:r>
            <a:r>
              <a:rPr lang="uk-UA" sz="1800" b="1" dirty="0" smtClean="0"/>
              <a:t>ЛС-ТБ»</a:t>
            </a:r>
            <a:r>
              <a:rPr lang="uk-UA" sz="1800" dirty="0" smtClean="0"/>
              <a:t> у другій частині форми повинні збігатися з даними в аналогічних полях в першій частині.  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         Дуже важливо заповнювати їх правильно, щоб не допустити плутанину з </a:t>
            </a:r>
            <a:r>
              <a:rPr lang="uk-UA" sz="1800" dirty="0" err="1" smtClean="0"/>
              <a:t>д-ІРК</a:t>
            </a:r>
            <a:r>
              <a:rPr lang="uk-UA" sz="1800" dirty="0" smtClean="0"/>
              <a:t> інших пацієнтів.  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         Для заповнення </a:t>
            </a:r>
            <a:r>
              <a:rPr lang="uk-UA" sz="1800" b="1" dirty="0" smtClean="0"/>
              <a:t>Форми </a:t>
            </a:r>
            <a:r>
              <a:rPr lang="uk-UA" sz="1800" b="1" dirty="0" err="1" smtClean="0"/>
              <a:t>скринінгу</a:t>
            </a:r>
            <a:r>
              <a:rPr lang="uk-UA" sz="1800" dirty="0" smtClean="0"/>
              <a:t>  було підготовлено інструкції з використання критеріїв включення. Дотримуйтесь їх, щоб оцінити можливість включення пацієнта в дослідження, а також стежте за тим, який розділ необхідно заповнити на підставі отриманих відповідей</a:t>
            </a:r>
          </a:p>
          <a:p>
            <a:pPr>
              <a:buNone/>
            </a:pPr>
            <a:endParaRPr lang="uk-UA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>
            <a:extLst>
              <a:ext uri="{FF2B5EF4-FFF2-40B4-BE49-F238E27FC236}">
                <a16:creationId xmlns="" xmlns:a16="http://schemas.microsoft.com/office/drawing/2014/main" id="{2DEAD31F-C4B2-4903-A1F5-EA93BF91F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12832" y="1137425"/>
            <a:ext cx="8698560" cy="6014013"/>
          </a:xfrm>
          <a:prstGeom prst="rect">
            <a:avLst/>
          </a:prstGeom>
          <a:ln w="12700">
            <a:solidFill>
              <a:srgbClr val="717E85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9963221-6878-4370-880E-EFFEDA9A03D8}"/>
              </a:ext>
            </a:extLst>
          </p:cNvPr>
          <p:cNvSpPr txBox="1"/>
          <p:nvPr/>
        </p:nvSpPr>
        <p:spPr>
          <a:xfrm>
            <a:off x="945058" y="315028"/>
            <a:ext cx="96464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b="1" dirty="0"/>
              <a:t>Збір інформації щодо анамнезу використання ПТП 2 ряду (</a:t>
            </a:r>
            <a:r>
              <a:rPr lang="en-US" b="1" dirty="0" err="1"/>
              <a:t>Lfx</a:t>
            </a:r>
            <a:r>
              <a:rPr lang="en-US" b="1" dirty="0"/>
              <a:t> </a:t>
            </a:r>
            <a:r>
              <a:rPr lang="en-US" b="1" dirty="0" err="1"/>
              <a:t>Lzd</a:t>
            </a:r>
            <a:r>
              <a:rPr lang="en-US" b="1" dirty="0"/>
              <a:t> </a:t>
            </a:r>
            <a:r>
              <a:rPr lang="en-US" b="1" dirty="0" err="1"/>
              <a:t>Bdq</a:t>
            </a:r>
            <a:r>
              <a:rPr lang="en-US" b="1" dirty="0"/>
              <a:t> </a:t>
            </a:r>
            <a:r>
              <a:rPr lang="en-US" b="1" dirty="0" err="1"/>
              <a:t>Cfz</a:t>
            </a:r>
            <a:r>
              <a:rPr lang="en-US" b="1" dirty="0"/>
              <a:t> Cs </a:t>
            </a:r>
            <a:r>
              <a:rPr lang="en-US" b="1" dirty="0" err="1"/>
              <a:t>Dlm</a:t>
            </a:r>
            <a:r>
              <a:rPr lang="en-US" b="1" dirty="0"/>
              <a:t>)</a:t>
            </a:r>
            <a:r>
              <a:rPr lang="uk-UA" b="1" dirty="0"/>
              <a:t> </a:t>
            </a:r>
          </a:p>
        </p:txBody>
      </p:sp>
      <p:sp>
        <p:nvSpPr>
          <p:cNvPr id="9" name="Овал 8"/>
          <p:cNvSpPr/>
          <p:nvPr/>
        </p:nvSpPr>
        <p:spPr>
          <a:xfrm rot="10800000" flipH="1" flipV="1">
            <a:off x="1241394" y="2566185"/>
            <a:ext cx="3455515" cy="28575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Овал 9"/>
          <p:cNvSpPr/>
          <p:nvPr/>
        </p:nvSpPr>
        <p:spPr>
          <a:xfrm>
            <a:off x="3455972" y="2137557"/>
            <a:ext cx="1134110" cy="23629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Овал 5"/>
          <p:cNvSpPr/>
          <p:nvPr/>
        </p:nvSpPr>
        <p:spPr>
          <a:xfrm>
            <a:off x="7670814" y="5995209"/>
            <a:ext cx="1414466" cy="28575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>
            <a:extLst>
              <a:ext uri="{FF2B5EF4-FFF2-40B4-BE49-F238E27FC236}">
                <a16:creationId xmlns="" xmlns:a16="http://schemas.microsoft.com/office/drawing/2014/main" id="{2DEAD31F-C4B2-4903-A1F5-EA93BF91F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7169" y="945139"/>
            <a:ext cx="6822428" cy="4804586"/>
          </a:xfrm>
          <a:prstGeom prst="rect">
            <a:avLst/>
          </a:prstGeom>
          <a:ln w="12700">
            <a:solidFill>
              <a:srgbClr val="717E85"/>
            </a:solidFill>
          </a:ln>
        </p:spPr>
      </p:pic>
      <p:sp>
        <p:nvSpPr>
          <p:cNvPr id="5" name="Овал 4"/>
          <p:cNvSpPr/>
          <p:nvPr/>
        </p:nvSpPr>
        <p:spPr>
          <a:xfrm>
            <a:off x="98386" y="2994813"/>
            <a:ext cx="2571768" cy="214314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3345311" y="393792"/>
            <a:ext cx="71984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uk-UA" b="1" dirty="0" smtClean="0"/>
              <a:t>Оцінка важкості стану хворого</a:t>
            </a:r>
            <a:endParaRPr lang="uk-UA" b="1" dirty="0"/>
          </a:p>
        </p:txBody>
      </p:sp>
      <p:graphicFrame>
        <p:nvGraphicFramePr>
          <p:cNvPr id="9" name="Содержимое 5"/>
          <p:cNvGraphicFramePr>
            <a:graphicFrameLocks/>
          </p:cNvGraphicFramePr>
          <p:nvPr/>
        </p:nvGraphicFramePr>
        <p:xfrm>
          <a:off x="7095699" y="2284121"/>
          <a:ext cx="4075737" cy="50995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824"/>
                <a:gridCol w="3366913"/>
              </a:tblGrid>
              <a:tr h="582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Calibri"/>
                          <a:ea typeface="Calibri"/>
                          <a:cs typeface="Times New Roman"/>
                        </a:rPr>
                        <a:t>Шкала</a:t>
                      </a:r>
                      <a:endParaRPr lang="uk-UA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uk-UA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Calibri"/>
                          <a:ea typeface="Calibri"/>
                          <a:cs typeface="Times New Roman"/>
                        </a:rPr>
                        <a:t>Індекс </a:t>
                      </a: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b="1" dirty="0" err="1" smtClean="0">
                          <a:latin typeface="Calibri"/>
                          <a:ea typeface="Calibri"/>
                          <a:cs typeface="Times New Roman"/>
                        </a:rPr>
                        <a:t>Карновського</a:t>
                      </a:r>
                      <a:r>
                        <a:rPr lang="uk-UA" sz="12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uk-UA" sz="1200" b="1" dirty="0">
                          <a:latin typeface="Calibri"/>
                          <a:ea typeface="Calibri"/>
                          <a:cs typeface="Times New Roman"/>
                        </a:rPr>
                        <a:t>для оцінки загального функціонального стану</a:t>
                      </a:r>
                      <a:endParaRPr lang="uk-UA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uk-UA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427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100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Calibri"/>
                          <a:ea typeface="Calibri"/>
                          <a:cs typeface="Times New Roman"/>
                        </a:rPr>
                        <a:t>Стан нормальний, скарг немає. Ознаки захворювання відсутні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427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Calibri"/>
                          <a:ea typeface="Calibri"/>
                          <a:cs typeface="Times New Roman"/>
                        </a:rPr>
                        <a:t>Здатний до нормальної діяльності, незначні симптоми або ознаки захворювання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427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Calibri"/>
                          <a:ea typeface="Calibri"/>
                          <a:cs typeface="Times New Roman"/>
                        </a:rPr>
                        <a:t>Нормальна активність із зусиллям. Деякі ознаки або симптоми хвороби</a:t>
                      </a:r>
                      <a:endParaRPr lang="uk-UA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427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Calibri"/>
                          <a:ea typeface="Calibri"/>
                          <a:cs typeface="Times New Roman"/>
                        </a:rPr>
                        <a:t>Обслуговує себе самостійно, не здатний до нормальної діяльності або активної роботи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4274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60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Calibri"/>
                          <a:ea typeface="Calibri"/>
                          <a:cs typeface="Times New Roman"/>
                        </a:rPr>
                        <a:t>Потребує часом допомоги, але здатний сам задовольняти більшу частину своїх потреб</a:t>
                      </a:r>
                      <a:endParaRPr lang="uk-UA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352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Calibri"/>
                          <a:ea typeface="Calibri"/>
                          <a:cs typeface="Times New Roman"/>
                        </a:rPr>
                        <a:t>Потребує значної допомоги і частого медичного обслуговування</a:t>
                      </a:r>
                      <a:endParaRPr lang="uk-UA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352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uk-UA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Calibri"/>
                          <a:ea typeface="Calibri"/>
                          <a:cs typeface="Times New Roman"/>
                        </a:rPr>
                        <a:t>Інвалід, потребує спеціальної допомоги, зокрема медичної 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5698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Calibri"/>
                          <a:ea typeface="Calibri"/>
                          <a:cs typeface="Times New Roman"/>
                        </a:rPr>
                        <a:t>Тяжка інвалідність, показана госпіталізація, проте безпосередньої загрози життю немає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352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Calibri"/>
                          <a:ea typeface="Calibri"/>
                          <a:cs typeface="Times New Roman"/>
                        </a:rPr>
                        <a:t>Тяжкий хворий. Необхідна госпіталізація і активне лікування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352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>
                          <a:latin typeface="Calibri"/>
                          <a:ea typeface="Calibri"/>
                          <a:cs typeface="Times New Roman"/>
                        </a:rPr>
                        <a:t>Умираючий. Швидке прогресування летальних процесів 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  <a:tr h="3466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uk-UA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Calibri"/>
                          <a:ea typeface="Calibri"/>
                          <a:cs typeface="Times New Roman"/>
                        </a:rPr>
                        <a:t>Мертвий</a:t>
                      </a:r>
                      <a:endParaRPr lang="uk-UA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>
            <a:extLst>
              <a:ext uri="{FF2B5EF4-FFF2-40B4-BE49-F238E27FC236}">
                <a16:creationId xmlns="" xmlns:a16="http://schemas.microsoft.com/office/drawing/2014/main" id="{2DEAD31F-C4B2-4903-A1F5-EA93BF91FC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4984" y="1023901"/>
            <a:ext cx="6900717" cy="4962114"/>
          </a:xfrm>
          <a:prstGeom prst="rect">
            <a:avLst/>
          </a:prstGeom>
          <a:ln w="12700">
            <a:solidFill>
              <a:srgbClr val="717E85"/>
            </a:solidFill>
          </a:ln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9495A28-0BB1-4A4B-852A-4E03E39442E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20721" y="1023903"/>
            <a:ext cx="3367178" cy="299302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9ABC59FF-DAA3-457C-BBBA-2101A8310E0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70741" y="4253215"/>
            <a:ext cx="3698390" cy="27953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036328F0-1DAC-44E7-B974-DB8AC25B4756}"/>
              </a:ext>
            </a:extLst>
          </p:cNvPr>
          <p:cNvSpPr txBox="1"/>
          <p:nvPr/>
        </p:nvSpPr>
        <p:spPr>
          <a:xfrm>
            <a:off x="3420318" y="393792"/>
            <a:ext cx="540056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uk-UA" b="1" dirty="0"/>
              <a:t>Оцінка </a:t>
            </a:r>
            <a:r>
              <a:rPr lang="uk-UA" b="1" dirty="0" err="1"/>
              <a:t>міжлікарських</a:t>
            </a:r>
            <a:r>
              <a:rPr lang="uk-UA" b="1" dirty="0"/>
              <a:t> взаємодій</a:t>
            </a:r>
          </a:p>
          <a:p>
            <a:endParaRPr lang="uk-UA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4996" y="6379834"/>
            <a:ext cx="67507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hlinkClick r:id="rId5"/>
              </a:rPr>
              <a:t>https://reference.medscape.com/drug-interactionchecker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uk-UA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12700" y="2637623"/>
            <a:ext cx="2143140" cy="28575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>
            <a:extLst>
              <a:ext uri="{FF2B5EF4-FFF2-40B4-BE49-F238E27FC236}">
                <a16:creationId xmlns="" xmlns:a16="http://schemas.microsoft.com/office/drawing/2014/main" id="{3EE0A76D-8D20-499B-B729-2ECAE3E2B8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r="50000"/>
          <a:stretch/>
        </p:blipFill>
        <p:spPr>
          <a:xfrm>
            <a:off x="7709712" y="1575248"/>
            <a:ext cx="3481604" cy="5119642"/>
          </a:xfrm>
          <a:prstGeom prst="rect">
            <a:avLst/>
          </a:prstGeom>
          <a:ln w="12700">
            <a:solidFill>
              <a:srgbClr val="717E85"/>
            </a:solidFill>
          </a:ln>
        </p:spPr>
      </p:pic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E016AD6F-9C13-4550-A8CD-6A7CE1E2C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3542865"/>
              </p:ext>
            </p:extLst>
          </p:nvPr>
        </p:nvGraphicFramePr>
        <p:xfrm>
          <a:off x="326539" y="1260197"/>
          <a:ext cx="7172226" cy="6078550"/>
        </p:xfrm>
        <a:graphic>
          <a:graphicData uri="http://schemas.openxmlformats.org/drawingml/2006/table">
            <a:tbl>
              <a:tblPr firstRow="1" firstCol="1" bandRow="1"/>
              <a:tblGrid>
                <a:gridCol w="843791">
                  <a:extLst>
                    <a:ext uri="{9D8B030D-6E8A-4147-A177-3AD203B41FA5}">
                      <a16:colId xmlns="" xmlns:a16="http://schemas.microsoft.com/office/drawing/2014/main" val="3680258198"/>
                    </a:ext>
                  </a:extLst>
                </a:gridCol>
                <a:gridCol w="1414562">
                  <a:extLst>
                    <a:ext uri="{9D8B030D-6E8A-4147-A177-3AD203B41FA5}">
                      <a16:colId xmlns="" xmlns:a16="http://schemas.microsoft.com/office/drawing/2014/main" val="3012594573"/>
                    </a:ext>
                  </a:extLst>
                </a:gridCol>
                <a:gridCol w="4913873">
                  <a:extLst>
                    <a:ext uri="{9D8B030D-6E8A-4147-A177-3AD203B41FA5}">
                      <a16:colId xmlns="" xmlns:a16="http://schemas.microsoft.com/office/drawing/2014/main" val="972237794"/>
                    </a:ext>
                  </a:extLst>
                </a:gridCol>
              </a:tblGrid>
              <a:tr h="48397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Підтвердження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діагнозу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</a:t>
                      </a:r>
                      <a:r>
                        <a:rPr lang="uk-UA" sz="1600" b="1" baseline="0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ТБ/МЛС ТБ </a:t>
                      </a:r>
                      <a:r>
                        <a:rPr lang="ru-RU" sz="1600" b="1" baseline="0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необхідно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отримати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зі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зразка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зібраного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протягом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30 </a:t>
                      </a:r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днів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початку </a:t>
                      </a:r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лікування</a:t>
                      </a: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рамках </a:t>
                      </a:r>
                      <a:r>
                        <a:rPr lang="ru-RU" sz="1600" b="1" dirty="0" err="1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дослідження</a:t>
                      </a:r>
                      <a:endParaRPr lang="uk-UA" sz="16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75" marR="268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75" marR="268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7427">
                <a:tc rowSpan="3">
                  <a:txBody>
                    <a:bodyPr/>
                    <a:lstStyle/>
                    <a:p>
                      <a:pPr algn="l"/>
                      <a:r>
                        <a:rPr lang="uk-UA" sz="1200" b="1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Лінійний</a:t>
                      </a:r>
                      <a:r>
                        <a:rPr lang="uk-UA" sz="1200" b="1" baseline="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зонд-аналіз (</a:t>
                      </a:r>
                      <a:r>
                        <a:rPr lang="en-US" sz="1200" b="1" baseline="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LPA)</a:t>
                      </a:r>
                      <a:endParaRPr lang="uk-UA" sz="1200" b="1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 err="1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Резист</a:t>
                      </a:r>
                      <a:r>
                        <a:rPr lang="uk-UA" sz="12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2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uk-UA" sz="1200" b="1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фторхінолонів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Виключення з відбору на м-КСЛ</a:t>
                      </a: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75068219"/>
                  </a:ext>
                </a:extLst>
              </a:tr>
              <a:tr h="611443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41" rtl="0" eaLnBrk="1" latinLnBrk="0" hangingPunct="1"/>
                      <a:r>
                        <a:rPr lang="uk-UA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Чутлив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uk-UA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фторхінолонів</a:t>
                      </a:r>
                      <a:endParaRPr lang="uk-UA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Прийняття рішення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 включення з урахуванням інших </a:t>
                      </a:r>
                      <a:r>
                        <a:rPr lang="uk-UA" sz="12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інвазивних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2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неінвазивних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критріїв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виключення  за узгодженням з НЦЛКК/регіональним координатором з клінічних питань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0737266"/>
                  </a:ext>
                </a:extLst>
              </a:tr>
              <a:tr h="140823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41" rtl="0" eaLnBrk="1" latinLnBrk="0" hangingPunct="1"/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Дані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LPA 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відсутні/не проводились</a:t>
                      </a: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 algn="just">
                        <a:buAutoNum type="arabicParenR"/>
                      </a:pPr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Діти з клінічно </a:t>
                      </a:r>
                      <a:r>
                        <a:rPr lang="uk-UA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діагностованим</a:t>
                      </a:r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ТБ на основі даних анамнезу тісного контакту з підтвердженим випадком Риф-ТБ/МЛС ТБ, без даних щодо резистентності або підтвердженої чутливості до лікарських засобів </a:t>
                      </a:r>
                      <a:r>
                        <a:rPr lang="uk-UA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мКСЛ</a:t>
                      </a:r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можуть бути розглянуті для включення в дослідження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Лист очікування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отримання</a:t>
                      </a:r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результатів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фенотипового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ТМЧ</a:t>
                      </a:r>
                    </a:p>
                    <a:p>
                      <a:pPr marL="228600" indent="-228600" algn="just">
                        <a:buAutoNum type="arabicParenR"/>
                      </a:pP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Прийняття рішення про включення з урахуванням інших </a:t>
                      </a:r>
                      <a:r>
                        <a:rPr lang="uk-UA" sz="12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інвазивних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2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неінвазивних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</a:t>
                      </a:r>
                      <a:r>
                        <a:rPr lang="ru-RU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uk-UA" sz="1200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ріїв</a:t>
                      </a:r>
                      <a:r>
                        <a:rPr lang="uk-UA" sz="12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виключення та за узгодженням з НЦЛКК/регіональним координатором з клінічних питань </a:t>
                      </a: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52442067"/>
                  </a:ext>
                </a:extLst>
              </a:tr>
              <a:tr h="528088">
                <a:tc rowSpan="4">
                  <a:txBody>
                    <a:bodyPr/>
                    <a:lstStyle/>
                    <a:p>
                      <a:r>
                        <a:rPr lang="uk-UA" sz="1200" b="1" kern="1200" dirty="0" err="1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Фенотипове</a:t>
                      </a:r>
                      <a:r>
                        <a:rPr lang="uk-UA" sz="1200" b="1" kern="12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ТМЧ</a:t>
                      </a:r>
                      <a:endParaRPr lang="en-US" sz="1200" b="1" kern="1200" dirty="0">
                        <a:solidFill>
                          <a:schemeClr val="accent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200" b="1" kern="12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200" b="1" kern="1200" dirty="0" err="1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фТМЧ</a:t>
                      </a:r>
                      <a:r>
                        <a:rPr lang="uk-UA" sz="1200" b="1" kern="1200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Резист</a:t>
                      </a:r>
                      <a:r>
                        <a:rPr lang="uk-UA" sz="1200" b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1" baseline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uk-UA" sz="1200" b="1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фторхінолонів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Виключення з відбору на м-КСЛ незалежно від </a:t>
                      </a:r>
                      <a:r>
                        <a:rPr lang="uk-UA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результатів </a:t>
                      </a:r>
                      <a:r>
                        <a:rPr lang="en-U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LPA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разі якщо пацієнт вже розпочав лікування за м-КСЛ – заповнення форми завершення лікування</a:t>
                      </a: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764370151"/>
                  </a:ext>
                </a:extLst>
              </a:tr>
              <a:tr h="52808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41" rtl="0" eaLnBrk="1" latinLnBrk="0" hangingPunct="1"/>
                      <a:r>
                        <a:rPr lang="uk-UA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Чутлив</a:t>
                      </a:r>
                      <a:r>
                        <a:rPr lang="uk-UA" sz="12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 </a:t>
                      </a:r>
                      <a:r>
                        <a:rPr lang="uk-UA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фторхінолонів</a:t>
                      </a:r>
                      <a:endParaRPr lang="uk-UA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Прийняття рішення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 включення з урахуванням інших </a:t>
                      </a:r>
                      <a:r>
                        <a:rPr lang="uk-UA" sz="12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інвазивних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uk-UA" sz="12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неінвазивних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aseline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критріїв</a:t>
                      </a:r>
                      <a:r>
                        <a:rPr lang="uk-UA" sz="12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виключення  за узгодженням з НЦЛКК/регіональним координатором з клінічних питань</a:t>
                      </a:r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629684210"/>
                  </a:ext>
                </a:extLst>
              </a:tr>
              <a:tr h="10561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241" rtl="0" eaLnBrk="1" latinLnBrk="0" hangingPunct="1"/>
                      <a:r>
                        <a:rPr lang="uk-UA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фТМЧ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відсутнє</a:t>
                      </a: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marR="0" lvl="0" indent="-228600" algn="just" defTabSz="9142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uk-U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Орієнтуватись на результати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LPA</a:t>
                      </a:r>
                    </a:p>
                    <a:p>
                      <a:pPr marL="228600" marR="0" lvl="0" indent="-228600" algn="just" defTabSz="9142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uk-U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Якщо результат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LPA </a:t>
                      </a:r>
                      <a:r>
                        <a:rPr kumimoji="0" lang="uk-U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відсутній – виключення з відбору на м-КСЛ (дорослі)</a:t>
                      </a:r>
                    </a:p>
                    <a:p>
                      <a:pPr marL="228600" marR="0" lvl="0" indent="-228600" algn="just" defTabSz="9142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kumimoji="0" lang="uk-U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Діти з клінічно </a:t>
                      </a:r>
                      <a:r>
                        <a:rPr kumimoji="0" lang="uk-UA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діагностованим</a:t>
                      </a:r>
                      <a:r>
                        <a:rPr kumimoji="0" lang="uk-U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ТБ на основі даних анамнезу тісного контакту з підтвердженим випадком Риф-ТБ/МЛС ТБ, без даних щодо резистентності або підтвердженої чутливості до лікарських засобів </a:t>
                      </a:r>
                      <a:r>
                        <a:rPr kumimoji="0" lang="uk-UA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мКСЛ</a:t>
                      </a:r>
                      <a:r>
                        <a:rPr kumimoji="0" lang="uk-U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18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можуть бути розглянуті для включення в дослідження</a:t>
                      </a: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78713809"/>
                  </a:ext>
                </a:extLst>
              </a:tr>
              <a:tr h="704118">
                <a:tc vMerge="1">
                  <a:txBody>
                    <a:bodyPr/>
                    <a:lstStyle/>
                    <a:p>
                      <a:endParaRPr lang="uk-UA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875" marR="2687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241" rtl="0" eaLnBrk="1" latinLnBrk="0" hangingPunct="1"/>
                      <a:r>
                        <a:rPr lang="uk-UA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Рез-ть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Bdq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та/або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Lzd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та/або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Cfz</a:t>
                      </a:r>
                      <a:r>
                        <a:rPr lang="uk-UA" sz="12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та \або </a:t>
                      </a:r>
                      <a:r>
                        <a:rPr lang="en-US" sz="12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Dlm</a:t>
                      </a:r>
                      <a:endParaRPr lang="uk-UA" sz="12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Виключення з відбору на м-КСЛ </a:t>
                      </a:r>
                      <a:endParaRPr lang="de-DE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uk-UA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разі якщо пацієнт вже розпочав лікування за м-КСЛ – заповнення форми завершення лікування</a:t>
                      </a:r>
                    </a:p>
                    <a:p>
                      <a:pPr algn="just"/>
                      <a:endParaRPr lang="uk-UA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218" marR="2821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24075089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955774" y="315028"/>
            <a:ext cx="84452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  </a:t>
            </a:r>
            <a:r>
              <a:rPr lang="uk-UA" b="1" dirty="0" smtClean="0"/>
              <a:t>Оцінка результатів лабораторної діагностики (до початку лікування)</a:t>
            </a:r>
            <a:endParaRPr lang="uk-UA" b="1" dirty="0"/>
          </a:p>
        </p:txBody>
      </p:sp>
      <p:sp>
        <p:nvSpPr>
          <p:cNvPr id="9" name="Овал 8"/>
          <p:cNvSpPr/>
          <p:nvPr/>
        </p:nvSpPr>
        <p:spPr>
          <a:xfrm>
            <a:off x="7850344" y="4647034"/>
            <a:ext cx="2250110" cy="31505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579" y="472557"/>
            <a:ext cx="10206990" cy="1193683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Форма включення в дослідження</a:t>
            </a:r>
            <a:br>
              <a:rPr lang="uk-UA" sz="2400" b="1" dirty="0" smtClean="0"/>
            </a:br>
            <a:endParaRPr lang="uk-UA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7056" y="1811541"/>
            <a:ext cx="10206990" cy="4942840"/>
          </a:xfrm>
        </p:spPr>
        <p:txBody>
          <a:bodyPr>
            <a:normAutofit/>
          </a:bodyPr>
          <a:lstStyle/>
          <a:p>
            <a:pPr lvl="0"/>
            <a:r>
              <a:rPr lang="uk-UA" sz="1800" b="1" dirty="0" smtClean="0"/>
              <a:t>Дата підписання інформованої згоди учасником</a:t>
            </a:r>
            <a:r>
              <a:rPr lang="uk-UA" sz="1800" dirty="0" smtClean="0"/>
              <a:t> - учасник повинен підписати інформовану згоду до </a:t>
            </a:r>
            <a:r>
              <a:rPr lang="uk-UA" sz="1800" b="1" dirty="0" smtClean="0"/>
              <a:t>включення</a:t>
            </a:r>
            <a:r>
              <a:rPr lang="uk-UA" sz="1800" dirty="0" smtClean="0"/>
              <a:t> в дослідження. У деяких випадках  ІЗ може бути підписано після включення (наприклад, при ретроспективному наборі учасників, коли учасники отримували схему </a:t>
            </a:r>
            <a:r>
              <a:rPr lang="uk-UA" sz="1800" dirty="0" err="1" smtClean="0"/>
              <a:t>мКСЛ</a:t>
            </a:r>
            <a:r>
              <a:rPr lang="uk-UA" sz="1800" dirty="0" smtClean="0"/>
              <a:t> до початку дослідження, або з інших причин) </a:t>
            </a:r>
          </a:p>
          <a:p>
            <a:pPr lvl="0"/>
            <a:endParaRPr lang="uk-UA" sz="1800" dirty="0" smtClean="0"/>
          </a:p>
          <a:p>
            <a:pPr lvl="0"/>
            <a:r>
              <a:rPr lang="uk-UA" sz="1800" b="1" dirty="0" smtClean="0"/>
              <a:t>Дата початку лікування</a:t>
            </a:r>
            <a:r>
              <a:rPr lang="uk-UA" sz="1800" dirty="0" smtClean="0"/>
              <a:t> - дата, коли пацієнт вперше прийняв препарат у межах </a:t>
            </a:r>
            <a:r>
              <a:rPr lang="uk-UA" sz="1800" dirty="0" err="1" smtClean="0"/>
              <a:t>мКСЛ</a:t>
            </a:r>
            <a:r>
              <a:rPr lang="uk-UA" sz="1800" dirty="0" smtClean="0"/>
              <a:t>, зазначена в Медичній картці лікування під безпосереднім наглядом (TB01)</a:t>
            </a:r>
          </a:p>
          <a:p>
            <a:pPr lvl="0"/>
            <a:endParaRPr lang="uk-UA" sz="1800" dirty="0" smtClean="0"/>
          </a:p>
          <a:p>
            <a:pPr lvl="0"/>
            <a:r>
              <a:rPr lang="uk-UA" sz="1800" b="1" dirty="0" smtClean="0"/>
              <a:t>Дата початку лікування</a:t>
            </a:r>
            <a:r>
              <a:rPr lang="uk-UA" sz="1800" dirty="0" smtClean="0"/>
              <a:t> повинна бути пізніше </a:t>
            </a:r>
            <a:r>
              <a:rPr lang="uk-UA" sz="1800" b="1" dirty="0" smtClean="0"/>
              <a:t>дати </a:t>
            </a:r>
            <a:r>
              <a:rPr lang="uk-UA" sz="1800" b="1" dirty="0" err="1" smtClean="0"/>
              <a:t>скринінгу</a:t>
            </a:r>
            <a:r>
              <a:rPr lang="uk-UA" sz="1800" dirty="0" smtClean="0"/>
              <a:t>, зазначеної у </a:t>
            </a:r>
            <a:r>
              <a:rPr lang="uk-UA" sz="1800" b="1" dirty="0" smtClean="0"/>
              <a:t>Формі </a:t>
            </a:r>
            <a:r>
              <a:rPr lang="uk-UA" sz="1800" b="1" dirty="0" err="1" smtClean="0"/>
              <a:t>скринінгу</a:t>
            </a:r>
            <a:r>
              <a:rPr lang="uk-UA" sz="1800" dirty="0" smtClean="0"/>
              <a:t>.</a:t>
            </a:r>
          </a:p>
          <a:p>
            <a:endParaRPr lang="uk-UA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056" y="630084"/>
            <a:ext cx="10206990" cy="472582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Форми клінічного обстеження</a:t>
            </a:r>
            <a:br>
              <a:rPr lang="uk-UA" sz="2400" b="1" dirty="0" smtClean="0"/>
            </a:b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1800" b="1" dirty="0" smtClean="0"/>
              <a:t>Форми клінічного обстеження </a:t>
            </a:r>
            <a:r>
              <a:rPr lang="uk-UA" sz="1800" dirty="0" smtClean="0"/>
              <a:t>складаються з трьох частин:</a:t>
            </a:r>
          </a:p>
          <a:p>
            <a:pPr lvl="1"/>
            <a:r>
              <a:rPr lang="uk-UA" sz="1800" dirty="0" smtClean="0"/>
              <a:t>Форма </a:t>
            </a:r>
            <a:r>
              <a:rPr lang="uk-UA" sz="1800" dirty="0" err="1" smtClean="0"/>
              <a:t>мікобактеріологічного</a:t>
            </a:r>
            <a:r>
              <a:rPr lang="uk-UA" sz="1800" dirty="0" smtClean="0"/>
              <a:t> обстеження</a:t>
            </a:r>
          </a:p>
          <a:p>
            <a:pPr lvl="1"/>
            <a:r>
              <a:rPr lang="uk-UA" sz="1800" dirty="0" smtClean="0"/>
              <a:t>Форма тестування на лікарську чутливість (ТЛЧ) </a:t>
            </a:r>
          </a:p>
          <a:p>
            <a:pPr lvl="1"/>
            <a:r>
              <a:rPr lang="uk-UA" sz="1800" dirty="0" smtClean="0"/>
              <a:t>Форма клінічного обстеження</a:t>
            </a:r>
          </a:p>
          <a:p>
            <a:endParaRPr lang="uk-UA" sz="1800" dirty="0" smtClean="0"/>
          </a:p>
          <a:p>
            <a:r>
              <a:rPr lang="uk-UA" sz="1800" dirty="0" smtClean="0"/>
              <a:t>Відповідно до протоколу дослідження </a:t>
            </a:r>
            <a:r>
              <a:rPr lang="uk-UA" sz="1800" b="1" dirty="0" smtClean="0"/>
              <a:t>Форми клінічного обстеження</a:t>
            </a:r>
            <a:r>
              <a:rPr lang="uk-UA" sz="1800" dirty="0" smtClean="0"/>
              <a:t> повинні заповнюватися на початку лікування, під час лікування, в кінці лікування і після закінчення лікування </a:t>
            </a:r>
            <a:endParaRPr lang="uk-UA" sz="1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579" y="551320"/>
            <a:ext cx="10206990" cy="472582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Форма звіту про СНЯ і досліджуване небажане явище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7056" y="866378"/>
            <a:ext cx="10206990" cy="5888004"/>
          </a:xfrm>
        </p:spPr>
        <p:txBody>
          <a:bodyPr>
            <a:normAutofit/>
          </a:bodyPr>
          <a:lstStyle/>
          <a:p>
            <a:pPr lvl="0"/>
            <a:r>
              <a:rPr lang="uk-UA" sz="1800" b="1" dirty="0" smtClean="0"/>
              <a:t>      Серйозне небажане явище (СНЯ) </a:t>
            </a:r>
            <a:r>
              <a:rPr lang="uk-UA" sz="1800" dirty="0" smtClean="0"/>
              <a:t>- це будь-яке несприятливе явище в пацієнта, який отримує лікарський препарат, яке незалежно від дози лікарського препарату:</a:t>
            </a:r>
          </a:p>
          <a:p>
            <a:pPr lvl="1"/>
            <a:r>
              <a:rPr lang="uk-UA" sz="1800" dirty="0" smtClean="0"/>
              <a:t>спричинило смерть,</a:t>
            </a:r>
          </a:p>
          <a:p>
            <a:pPr lvl="1"/>
            <a:r>
              <a:rPr lang="uk-UA" sz="1800" dirty="0" smtClean="0"/>
              <a:t>становить безпосередню загрозу життю пацієнта, що означає, що в момент виникнення явища існувала загроза смерті. Це не стосується явища, яке гіпотетично могло б спричинити смерть, якби воно було більш серйозним.</a:t>
            </a:r>
          </a:p>
          <a:p>
            <a:pPr lvl="1"/>
            <a:r>
              <a:rPr lang="uk-UA" sz="1800" dirty="0" smtClean="0"/>
              <a:t>вимагає госпіталізації або її продовження. Цей критерій серйозності небажаного явища не належить до амбулаторних візитів лікарні.</a:t>
            </a:r>
          </a:p>
          <a:p>
            <a:pPr lvl="1"/>
            <a:r>
              <a:rPr lang="uk-UA" sz="1800" dirty="0" smtClean="0"/>
              <a:t>призводить до стійкої або значної інвалідності/непрацездатності, що означає істотне порушення здатності пацієнта здійснювати нормальну життєдіяльність.</a:t>
            </a:r>
          </a:p>
          <a:p>
            <a:pPr lvl="1"/>
            <a:r>
              <a:rPr lang="uk-UA" sz="1800" dirty="0" smtClean="0"/>
              <a:t>являє собою вроджену аномалію/пороки розвитку в дитини, чия мати/батько отримувала(в) лікарський препарат до зачаття або під час вагітності.</a:t>
            </a:r>
          </a:p>
          <a:p>
            <a:pPr lvl="1"/>
            <a:r>
              <a:rPr lang="uk-UA" sz="1800" dirty="0" smtClean="0"/>
              <a:t>вважається значущим з медичної точки зору і вимагає втручання для запобігання випадків, описаних вище.</a:t>
            </a:r>
            <a:endParaRPr lang="en-US" sz="1800" dirty="0" smtClean="0"/>
          </a:p>
          <a:p>
            <a:pPr lvl="0"/>
            <a:endParaRPr lang="uk-UA" dirty="0" smtClean="0"/>
          </a:p>
          <a:p>
            <a:endParaRPr lang="uk-UA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7056" y="787614"/>
            <a:ext cx="10206990" cy="5966768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uk-UA" sz="1800" b="1" dirty="0" smtClean="0"/>
              <a:t>Досліджуване небажане явище (ДНЯ)</a:t>
            </a:r>
            <a:r>
              <a:rPr lang="uk-UA" sz="1800" dirty="0" smtClean="0"/>
              <a:t> відповідно до визначення Робочої групи операційного дослідження (ОД) - це такі 7 небажаних явищ (НЯ) незалежно від їх ступеня важкості:</a:t>
            </a:r>
          </a:p>
          <a:p>
            <a:pPr lvl="1"/>
            <a:r>
              <a:rPr lang="uk-UA" sz="1800" dirty="0" smtClean="0"/>
              <a:t>периферична </a:t>
            </a:r>
            <a:r>
              <a:rPr lang="uk-UA" sz="1800" dirty="0" err="1" smtClean="0"/>
              <a:t>нейропатія</a:t>
            </a:r>
            <a:endParaRPr lang="uk-UA" sz="1800" dirty="0" smtClean="0"/>
          </a:p>
          <a:p>
            <a:pPr lvl="1"/>
            <a:r>
              <a:rPr lang="uk-UA" sz="1800" dirty="0" err="1" smtClean="0"/>
              <a:t>мієлосупресія</a:t>
            </a:r>
            <a:endParaRPr lang="uk-UA" sz="1800" dirty="0" smtClean="0"/>
          </a:p>
          <a:p>
            <a:pPr lvl="1"/>
            <a:r>
              <a:rPr lang="uk-UA" sz="1800" dirty="0" smtClean="0"/>
              <a:t>подовження інтервалу </a:t>
            </a:r>
            <a:r>
              <a:rPr lang="uk-UA" sz="1800" dirty="0" err="1" smtClean="0"/>
              <a:t>QTcF</a:t>
            </a:r>
            <a:endParaRPr lang="uk-UA" sz="1800" dirty="0" smtClean="0"/>
          </a:p>
          <a:p>
            <a:pPr lvl="1"/>
            <a:r>
              <a:rPr lang="uk-UA" sz="1800" dirty="0" smtClean="0"/>
              <a:t>гепатит</a:t>
            </a:r>
          </a:p>
          <a:p>
            <a:pPr lvl="1"/>
            <a:r>
              <a:rPr lang="uk-UA" sz="1800" dirty="0" smtClean="0"/>
              <a:t>неврит зорового нерву</a:t>
            </a:r>
          </a:p>
          <a:p>
            <a:pPr lvl="1"/>
            <a:r>
              <a:rPr lang="uk-UA" sz="1800" dirty="0" err="1" smtClean="0"/>
              <a:t>гіпокаліємія</a:t>
            </a:r>
            <a:endParaRPr lang="uk-UA" sz="1800" dirty="0" smtClean="0"/>
          </a:p>
          <a:p>
            <a:pPr lvl="1"/>
            <a:r>
              <a:rPr lang="uk-UA" sz="1800" dirty="0" smtClean="0"/>
              <a:t>гостре ураження нирок</a:t>
            </a:r>
          </a:p>
          <a:p>
            <a:pPr lvl="1"/>
            <a:endParaRPr lang="uk-UA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056" y="630084"/>
            <a:ext cx="10206990" cy="315055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Форма закінчення лікування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7056" y="1102668"/>
            <a:ext cx="10206990" cy="5651714"/>
          </a:xfrm>
        </p:spPr>
        <p:txBody>
          <a:bodyPr>
            <a:normAutofit/>
          </a:bodyPr>
          <a:lstStyle/>
          <a:p>
            <a:pPr lvl="0"/>
            <a:r>
              <a:rPr lang="uk-UA" sz="1800" dirty="0" smtClean="0"/>
              <a:t>Форма закінчення лікування повинна заповнюватися після припинення лікування. Це може бути зроблено в кінці лікування або раніше, залежно від причин припинення лікування ТБ.</a:t>
            </a:r>
          </a:p>
          <a:p>
            <a:pPr lvl="0"/>
            <a:endParaRPr lang="uk-UA" sz="1800" dirty="0" smtClean="0"/>
          </a:p>
          <a:p>
            <a:r>
              <a:rPr lang="uk-UA" sz="1800" dirty="0" smtClean="0"/>
              <a:t>Крім того, форми клінічного обстеження (Клінічне обстеження, включаючи результати оцінки будь-яких небажаних явищ, які могли виникнути, рентгенографії, </a:t>
            </a:r>
            <a:r>
              <a:rPr lang="uk-UA" sz="1800" dirty="0" err="1" smtClean="0"/>
              <a:t>мікобактеріології</a:t>
            </a:r>
            <a:r>
              <a:rPr lang="uk-UA" sz="1800" dirty="0" smtClean="0"/>
              <a:t> і ТЛЧ) повинні заповнюватися відповідним чином </a:t>
            </a:r>
          </a:p>
          <a:p>
            <a:endParaRPr lang="uk-UA" sz="1800" dirty="0" smtClean="0"/>
          </a:p>
          <a:p>
            <a:r>
              <a:rPr lang="uk-UA" sz="1800" dirty="0" smtClean="0"/>
              <a:t>Лікування вважається завершеним, якщо пацієнт прийняв 273 добові дози за 39 тижнів (39 </a:t>
            </a:r>
            <a:r>
              <a:rPr lang="uk-UA" sz="1800" dirty="0" err="1" smtClean="0"/>
              <a:t>тижнів</a:t>
            </a:r>
            <a:r>
              <a:rPr lang="uk-UA" sz="1800" dirty="0" smtClean="0"/>
              <a:t> х 7 днів = 273 дні/дози). Згідно з протоколом дослідження в деяких особливих випадках допустимо прийом 273 доз за період  до 43 тижнів.</a:t>
            </a:r>
            <a:endParaRPr lang="uk-UA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Patient icon">
            <a:extLst>
              <a:ext uri="{FF2B5EF4-FFF2-40B4-BE49-F238E27FC236}">
                <a16:creationId xmlns="" xmlns:a16="http://schemas.microsoft.com/office/drawing/2014/main" id="{56762C61-DDC0-47FC-96CC-315FB5DEC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332" y="945139"/>
            <a:ext cx="1479242" cy="14177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7FA99F6-45A5-4A20-AB3E-A042779CE326}"/>
              </a:ext>
            </a:extLst>
          </p:cNvPr>
          <p:cNvSpPr txBox="1"/>
          <p:nvPr/>
        </p:nvSpPr>
        <p:spPr>
          <a:xfrm>
            <a:off x="4075697" y="2756708"/>
            <a:ext cx="3140336" cy="830993"/>
          </a:xfrm>
          <a:prstGeom prst="rect">
            <a:avLst/>
          </a:prstGeom>
          <a:noFill/>
        </p:spPr>
        <p:txBody>
          <a:bodyPr wrap="square" lIns="91426" tIns="45718" rIns="91426" bIns="45718" rtlCol="0">
            <a:spAutoFit/>
          </a:bodyPr>
          <a:lstStyle/>
          <a:p>
            <a:pPr algn="ctr"/>
            <a:r>
              <a:rPr lang="ru-RU" sz="1200" dirty="0" err="1"/>
              <a:t>Пацієнтів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</a:t>
            </a:r>
            <a:r>
              <a:rPr lang="ru-RU" sz="1200" dirty="0" err="1"/>
              <a:t>відповідають</a:t>
            </a:r>
            <a:r>
              <a:rPr lang="ru-RU" sz="1200" dirty="0"/>
              <a:t> </a:t>
            </a:r>
            <a:r>
              <a:rPr lang="ru-RU" sz="1200" dirty="0" err="1"/>
              <a:t>критеріям</a:t>
            </a:r>
            <a:r>
              <a:rPr lang="ru-RU" sz="1200" dirty="0"/>
              <a:t> </a:t>
            </a:r>
            <a:r>
              <a:rPr lang="ru-RU" sz="1200" dirty="0" err="1"/>
              <a:t>включення,</a:t>
            </a:r>
            <a:r>
              <a:rPr lang="ru-RU" sz="1200" dirty="0" err="1">
                <a:solidFill>
                  <a:schemeClr val="accent2"/>
                </a:solidFill>
              </a:rPr>
              <a:t>надають</a:t>
            </a:r>
            <a:r>
              <a:rPr lang="ru-RU" sz="1200" dirty="0">
                <a:solidFill>
                  <a:schemeClr val="accent2"/>
                </a:solidFill>
              </a:rPr>
              <a:t> </a:t>
            </a:r>
            <a:r>
              <a:rPr lang="ru-RU" sz="1200" dirty="0" err="1">
                <a:solidFill>
                  <a:schemeClr val="accent2"/>
                </a:solidFill>
              </a:rPr>
              <a:t>інформаційні</a:t>
            </a:r>
            <a:r>
              <a:rPr lang="ru-RU" sz="1200" dirty="0">
                <a:solidFill>
                  <a:schemeClr val="accent2"/>
                </a:solidFill>
              </a:rPr>
              <a:t> </a:t>
            </a:r>
            <a:r>
              <a:rPr lang="ru-RU" sz="1200" dirty="0" err="1">
                <a:solidFill>
                  <a:schemeClr val="accent2"/>
                </a:solidFill>
              </a:rPr>
              <a:t>матеріали</a:t>
            </a:r>
            <a:r>
              <a:rPr lang="ru-RU" sz="1200" dirty="0">
                <a:solidFill>
                  <a:schemeClr val="accent2"/>
                </a:solidFill>
              </a:rPr>
              <a:t> </a:t>
            </a:r>
            <a:r>
              <a:rPr lang="ru-RU" sz="1200" dirty="0"/>
              <a:t>та  </a:t>
            </a:r>
            <a:r>
              <a:rPr lang="ru-RU" sz="1200" dirty="0" err="1"/>
              <a:t>просять</a:t>
            </a:r>
            <a:r>
              <a:rPr lang="ru-RU" sz="1200" dirty="0"/>
              <a:t> </a:t>
            </a:r>
            <a:r>
              <a:rPr lang="ru-RU" sz="1200" dirty="0" err="1"/>
              <a:t>підписати</a:t>
            </a:r>
            <a:r>
              <a:rPr lang="ru-RU" sz="1200" dirty="0"/>
              <a:t> форму </a:t>
            </a:r>
            <a:r>
              <a:rPr lang="ru-RU" sz="1200" dirty="0" err="1"/>
              <a:t>інформованої</a:t>
            </a:r>
            <a:r>
              <a:rPr lang="ru-RU" sz="1200" dirty="0"/>
              <a:t> </a:t>
            </a:r>
            <a:r>
              <a:rPr lang="ru-RU" sz="1200" dirty="0" err="1"/>
              <a:t>згоди</a:t>
            </a:r>
            <a:endParaRPr lang="uk-UA" sz="1200" dirty="0"/>
          </a:p>
        </p:txBody>
      </p:sp>
      <p:pic>
        <p:nvPicPr>
          <p:cNvPr id="6" name="Picture 4" descr="Картинки по запросу consent form icon">
            <a:extLst>
              <a:ext uri="{FF2B5EF4-FFF2-40B4-BE49-F238E27FC236}">
                <a16:creationId xmlns="" xmlns:a16="http://schemas.microsoft.com/office/drawing/2014/main" id="{C3CAB989-D5A4-4E1E-9526-C561942AC2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259" y="1023903"/>
            <a:ext cx="1479244" cy="13389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486E2CB8-317A-4CDF-A463-4F4078FDC7E6}"/>
              </a:ext>
            </a:extLst>
          </p:cNvPr>
          <p:cNvSpPr txBox="1"/>
          <p:nvPr/>
        </p:nvSpPr>
        <p:spPr>
          <a:xfrm>
            <a:off x="8240038" y="2835472"/>
            <a:ext cx="2659979" cy="830993"/>
          </a:xfrm>
          <a:prstGeom prst="rect">
            <a:avLst/>
          </a:prstGeom>
          <a:noFill/>
        </p:spPr>
        <p:txBody>
          <a:bodyPr wrap="square" lIns="91426" tIns="45718" rIns="91426" bIns="45718" rtlCol="0">
            <a:spAutoFit/>
          </a:bodyPr>
          <a:lstStyle/>
          <a:p>
            <a:pPr algn="ctr"/>
            <a:r>
              <a:rPr lang="uk-UA" sz="1200" dirty="0">
                <a:solidFill>
                  <a:schemeClr val="accent2"/>
                </a:solidFill>
              </a:rPr>
              <a:t>Інформована письмова згода </a:t>
            </a:r>
            <a:r>
              <a:rPr lang="uk-UA" sz="1200" dirty="0"/>
              <a:t>отримана </a:t>
            </a:r>
          </a:p>
          <a:p>
            <a:pPr algn="ctr"/>
            <a:r>
              <a:rPr lang="uk-UA" sz="1200" dirty="0"/>
              <a:t>(або пацієнт відмовився надати згоду на лікування) </a:t>
            </a:r>
          </a:p>
        </p:txBody>
      </p:sp>
      <p:pic>
        <p:nvPicPr>
          <p:cNvPr id="8" name="Picture 6" descr="Похожее изображение">
            <a:extLst>
              <a:ext uri="{FF2B5EF4-FFF2-40B4-BE49-F238E27FC236}">
                <a16:creationId xmlns="" xmlns:a16="http://schemas.microsoft.com/office/drawing/2014/main" id="{39CD19BA-26EB-4D03-997D-954B2F3C62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="" xmlns:a14="http://schemas.microsoft.com/office/drawing/2010/main">
                  <a14:imgLayer r:embed="rId5"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597" y="945139"/>
            <a:ext cx="1772059" cy="14177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91223B79-9A16-4AB7-AC21-73395A65939B}"/>
              </a:ext>
            </a:extLst>
          </p:cNvPr>
          <p:cNvSpPr/>
          <p:nvPr/>
        </p:nvSpPr>
        <p:spPr>
          <a:xfrm>
            <a:off x="177167" y="2441651"/>
            <a:ext cx="3140336" cy="1200325"/>
          </a:xfrm>
          <a:prstGeom prst="rect">
            <a:avLst/>
          </a:prstGeom>
        </p:spPr>
        <p:txBody>
          <a:bodyPr wrap="square" lIns="91426" tIns="45718" rIns="91426" bIns="45718">
            <a:spAutoFit/>
          </a:bodyPr>
          <a:lstStyle/>
          <a:p>
            <a:pPr algn="ctr"/>
            <a:r>
              <a:rPr lang="ru-RU" sz="1200" dirty="0" err="1">
                <a:solidFill>
                  <a:schemeClr val="accent2"/>
                </a:solidFill>
              </a:rPr>
              <a:t>Скринінг</a:t>
            </a:r>
            <a:r>
              <a:rPr lang="ru-RU" sz="1200" dirty="0">
                <a:solidFill>
                  <a:schemeClr val="accent2"/>
                </a:solidFill>
              </a:rPr>
              <a:t> проводиться для </a:t>
            </a:r>
            <a:r>
              <a:rPr lang="ru-RU" sz="1200" dirty="0" err="1">
                <a:solidFill>
                  <a:schemeClr val="accent2"/>
                </a:solidFill>
              </a:rPr>
              <a:t>всіх</a:t>
            </a:r>
            <a:r>
              <a:rPr lang="ru-RU" sz="1200" dirty="0">
                <a:solidFill>
                  <a:schemeClr val="accent2"/>
                </a:solidFill>
              </a:rPr>
              <a:t> </a:t>
            </a:r>
            <a:r>
              <a:rPr lang="ru-RU" sz="1200" dirty="0" err="1">
                <a:solidFill>
                  <a:schemeClr val="accent2"/>
                </a:solidFill>
              </a:rPr>
              <a:t>пацієнтів</a:t>
            </a:r>
            <a:r>
              <a:rPr lang="ru-RU" sz="1200" dirty="0">
                <a:solidFill>
                  <a:schemeClr val="accent2"/>
                </a:solidFill>
              </a:rPr>
              <a:t> </a:t>
            </a:r>
            <a:r>
              <a:rPr lang="ru-RU" sz="1200" dirty="0" err="1">
                <a:solidFill>
                  <a:schemeClr val="accent2"/>
                </a:solidFill>
              </a:rPr>
              <a:t>МГ+Риф</a:t>
            </a:r>
            <a:r>
              <a:rPr lang="ru-RU" sz="1200" dirty="0">
                <a:solidFill>
                  <a:schemeClr val="accent2"/>
                </a:solidFill>
              </a:rPr>
              <a:t>+ (1 курс) </a:t>
            </a:r>
            <a:r>
              <a:rPr lang="ru-RU" sz="1200" dirty="0"/>
              <a:t>на предмет </a:t>
            </a:r>
            <a:r>
              <a:rPr lang="ru-RU" sz="1200" dirty="0" err="1"/>
              <a:t>відповідності</a:t>
            </a:r>
            <a:r>
              <a:rPr lang="ru-RU" sz="1200" dirty="0"/>
              <a:t> </a:t>
            </a:r>
            <a:r>
              <a:rPr lang="ru-RU" sz="1200" dirty="0" err="1"/>
              <a:t>критеріям</a:t>
            </a:r>
            <a:r>
              <a:rPr lang="ru-RU" sz="1200" dirty="0"/>
              <a:t> (</a:t>
            </a:r>
            <a:r>
              <a:rPr lang="ru-RU" sz="1200" dirty="0" err="1"/>
              <a:t>дані</a:t>
            </a:r>
            <a:r>
              <a:rPr lang="ru-RU" sz="1200" dirty="0"/>
              <a:t> </a:t>
            </a:r>
            <a:r>
              <a:rPr lang="ru-RU" sz="1200" dirty="0" err="1"/>
              <a:t>записуються</a:t>
            </a:r>
            <a:r>
              <a:rPr lang="ru-RU" sz="1200" dirty="0"/>
              <a:t> як для </a:t>
            </a:r>
            <a:r>
              <a:rPr lang="ru-RU" sz="1200" dirty="0" err="1"/>
              <a:t>відповідних</a:t>
            </a:r>
            <a:r>
              <a:rPr lang="ru-RU" sz="1200" dirty="0"/>
              <a:t> </a:t>
            </a:r>
            <a:r>
              <a:rPr lang="ru-RU" sz="1200" dirty="0" err="1"/>
              <a:t>критеріям</a:t>
            </a:r>
            <a:r>
              <a:rPr lang="ru-RU" sz="1200" dirty="0"/>
              <a:t> </a:t>
            </a:r>
            <a:r>
              <a:rPr lang="ru-RU" sz="1200" dirty="0" err="1"/>
              <a:t>учасників</a:t>
            </a:r>
            <a:r>
              <a:rPr lang="ru-RU" sz="1200" dirty="0"/>
              <a:t>, так і для </a:t>
            </a:r>
            <a:r>
              <a:rPr lang="ru-RU" sz="1200" dirty="0" err="1"/>
              <a:t>пацієнтів</a:t>
            </a:r>
            <a:r>
              <a:rPr lang="ru-RU" sz="1200" dirty="0"/>
              <a:t>, </a:t>
            </a:r>
            <a:r>
              <a:rPr lang="ru-RU" sz="1200" dirty="0" err="1"/>
              <a:t>які</a:t>
            </a:r>
            <a:r>
              <a:rPr lang="ru-RU" sz="1200" dirty="0"/>
              <a:t> не </a:t>
            </a:r>
            <a:r>
              <a:rPr lang="ru-RU" sz="1200" dirty="0" err="1"/>
              <a:t>відповідають</a:t>
            </a:r>
            <a:r>
              <a:rPr lang="ru-RU" sz="1200" dirty="0"/>
              <a:t> </a:t>
            </a:r>
            <a:r>
              <a:rPr lang="ru-RU" sz="1200" dirty="0" err="1"/>
              <a:t>критеріям</a:t>
            </a:r>
            <a:r>
              <a:rPr lang="ru-RU" sz="1200" dirty="0"/>
              <a:t> </a:t>
            </a:r>
            <a:r>
              <a:rPr lang="ru-RU" sz="1200" dirty="0" err="1"/>
              <a:t>включення</a:t>
            </a:r>
            <a:r>
              <a:rPr lang="ru-RU" sz="1200" dirty="0"/>
              <a:t>)</a:t>
            </a:r>
            <a:endParaRPr lang="uk-UA" sz="1200" dirty="0"/>
          </a:p>
        </p:txBody>
      </p:sp>
      <p:pic>
        <p:nvPicPr>
          <p:cNvPr id="10" name="Picture 8" descr="Картинки по запросу treatment icon">
            <a:extLst>
              <a:ext uri="{FF2B5EF4-FFF2-40B4-BE49-F238E27FC236}">
                <a16:creationId xmlns="" xmlns:a16="http://schemas.microsoft.com/office/drawing/2014/main" id="{044DB51B-B126-4472-8E13-514CCFC01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819" y="4174450"/>
            <a:ext cx="1976690" cy="13633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C6132C37-9E0A-434A-B02F-4C0B954AFABC}"/>
              </a:ext>
            </a:extLst>
          </p:cNvPr>
          <p:cNvSpPr txBox="1"/>
          <p:nvPr/>
        </p:nvSpPr>
        <p:spPr>
          <a:xfrm>
            <a:off x="78354" y="7009948"/>
            <a:ext cx="11085583" cy="461661"/>
          </a:xfrm>
          <a:prstGeom prst="rect">
            <a:avLst/>
          </a:prstGeom>
          <a:noFill/>
        </p:spPr>
        <p:txBody>
          <a:bodyPr wrap="square" lIns="91426" tIns="45718" rIns="91426" bIns="45718" rtlCol="0">
            <a:spAutoFit/>
          </a:bodyPr>
          <a:lstStyle/>
          <a:p>
            <a:r>
              <a:rPr lang="uk-UA" sz="1200" i="1" dirty="0" smtClean="0"/>
              <a:t>              *</a:t>
            </a:r>
            <a:r>
              <a:rPr lang="uk-UA" sz="1200" i="1" dirty="0"/>
              <a:t>Пацієнти, які відмовляються від участі в дослідженні або не відповідають критеріям відбору, будуть спрямовані на </a:t>
            </a:r>
            <a:r>
              <a:rPr lang="uk-UA" sz="1200" i="1" dirty="0" smtClean="0"/>
              <a:t>       індивідуалізовані </a:t>
            </a:r>
            <a:r>
              <a:rPr lang="uk-UA" sz="1200" i="1" dirty="0"/>
              <a:t>режими  лікування</a:t>
            </a:r>
          </a:p>
        </p:txBody>
      </p:sp>
      <p:pic>
        <p:nvPicPr>
          <p:cNvPr id="15" name="Picture 2" descr="Иконка «Список» — скачай бесплатно PNG и векторе">
            <a:extLst>
              <a:ext uri="{FF2B5EF4-FFF2-40B4-BE49-F238E27FC236}">
                <a16:creationId xmlns="" xmlns:a16="http://schemas.microsoft.com/office/drawing/2014/main" id="{F2B6D17A-9BD3-4B07-B5A1-6B20716740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5448"/>
          <a:stretch/>
        </p:blipFill>
        <p:spPr bwMode="auto">
          <a:xfrm>
            <a:off x="1860626" y="4095687"/>
            <a:ext cx="2423860" cy="16540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C5FBD71D-1BF5-43B8-9882-6BEFC172A16F}"/>
              </a:ext>
            </a:extLst>
          </p:cNvPr>
          <p:cNvSpPr txBox="1"/>
          <p:nvPr/>
        </p:nvSpPr>
        <p:spPr>
          <a:xfrm>
            <a:off x="1417610" y="5749729"/>
            <a:ext cx="3295314" cy="830993"/>
          </a:xfrm>
          <a:prstGeom prst="rect">
            <a:avLst/>
          </a:prstGeom>
          <a:noFill/>
        </p:spPr>
        <p:txBody>
          <a:bodyPr wrap="square" lIns="91426" tIns="45718" rIns="91426" bIns="45718" rtlCol="0">
            <a:spAutoFit/>
          </a:bodyPr>
          <a:lstStyle/>
          <a:p>
            <a:pPr algn="ctr"/>
            <a:r>
              <a:rPr lang="uk-UA" sz="1200" dirty="0"/>
              <a:t>Заповнення локального </a:t>
            </a:r>
            <a:r>
              <a:rPr lang="ru-RU" sz="1200" dirty="0">
                <a:solidFill>
                  <a:schemeClr val="accent2"/>
                </a:solidFill>
              </a:rPr>
              <a:t>Журналу </a:t>
            </a:r>
            <a:r>
              <a:rPr lang="ru-RU" sz="1200" dirty="0" err="1">
                <a:solidFill>
                  <a:schemeClr val="accent2"/>
                </a:solidFill>
              </a:rPr>
              <a:t>скринінгу</a:t>
            </a:r>
            <a:r>
              <a:rPr lang="ru-RU" sz="1200" dirty="0">
                <a:solidFill>
                  <a:schemeClr val="accent2"/>
                </a:solidFill>
              </a:rPr>
              <a:t> та </a:t>
            </a:r>
            <a:r>
              <a:rPr lang="ru-RU" sz="1200" dirty="0" err="1">
                <a:solidFill>
                  <a:schemeClr val="accent2"/>
                </a:solidFill>
              </a:rPr>
              <a:t>включення</a:t>
            </a:r>
            <a:r>
              <a:rPr lang="ru-RU" sz="1200" dirty="0">
                <a:solidFill>
                  <a:schemeClr val="accent2"/>
                </a:solidFill>
              </a:rPr>
              <a:t> </a:t>
            </a:r>
            <a:r>
              <a:rPr lang="ru-RU" sz="1200" dirty="0" err="1">
                <a:solidFill>
                  <a:schemeClr val="accent2"/>
                </a:solidFill>
              </a:rPr>
              <a:t>суб'єкта</a:t>
            </a:r>
            <a:r>
              <a:rPr lang="ru-RU" sz="1200" dirty="0">
                <a:solidFill>
                  <a:schemeClr val="accent2"/>
                </a:solidFill>
              </a:rPr>
              <a:t> в </a:t>
            </a:r>
            <a:r>
              <a:rPr lang="ru-RU" sz="1200" dirty="0" err="1">
                <a:solidFill>
                  <a:schemeClr val="accent2"/>
                </a:solidFill>
              </a:rPr>
              <a:t>дослідження</a:t>
            </a:r>
            <a:r>
              <a:rPr lang="ru-RU" sz="1200" dirty="0">
                <a:solidFill>
                  <a:schemeClr val="accent2"/>
                </a:solidFill>
              </a:rPr>
              <a:t> </a:t>
            </a:r>
            <a:r>
              <a:rPr lang="ru-RU" sz="1200" dirty="0"/>
              <a:t>(</a:t>
            </a:r>
            <a:r>
              <a:rPr lang="ru-RU" sz="1200" dirty="0" err="1"/>
              <a:t>незалежно</a:t>
            </a:r>
            <a:r>
              <a:rPr lang="ru-RU" sz="1200" dirty="0"/>
              <a:t> </a:t>
            </a:r>
            <a:r>
              <a:rPr lang="ru-RU" sz="1200" dirty="0" err="1"/>
              <a:t>від</a:t>
            </a:r>
            <a:r>
              <a:rPr lang="ru-RU" sz="1200" dirty="0"/>
              <a:t> </a:t>
            </a:r>
            <a:r>
              <a:rPr lang="ru-RU" sz="1200" dirty="0" err="1"/>
              <a:t>прийнятого</a:t>
            </a:r>
            <a:r>
              <a:rPr lang="ru-RU" sz="1200" dirty="0"/>
              <a:t> </a:t>
            </a:r>
            <a:r>
              <a:rPr lang="ru-RU" sz="1200" dirty="0" err="1"/>
              <a:t>рішення</a:t>
            </a:r>
            <a:r>
              <a:rPr lang="ru-RU" sz="1200" dirty="0"/>
              <a:t> про </a:t>
            </a:r>
            <a:r>
              <a:rPr lang="ru-RU" sz="1200" dirty="0" err="1"/>
              <a:t>включення</a:t>
            </a:r>
            <a:r>
              <a:rPr lang="ru-RU" sz="1200" dirty="0"/>
              <a:t> </a:t>
            </a:r>
            <a:r>
              <a:rPr lang="ru-RU" sz="1200" dirty="0" err="1"/>
              <a:t>або</a:t>
            </a:r>
            <a:r>
              <a:rPr lang="ru-RU" sz="1200" dirty="0"/>
              <a:t> не-</a:t>
            </a:r>
            <a:r>
              <a:rPr lang="ru-RU" sz="1200" dirty="0" err="1"/>
              <a:t>включення</a:t>
            </a:r>
            <a:r>
              <a:rPr lang="ru-RU" sz="1200" dirty="0"/>
              <a:t> </a:t>
            </a:r>
            <a:r>
              <a:rPr lang="ru-RU" sz="1200" dirty="0" err="1"/>
              <a:t>пацієнта</a:t>
            </a:r>
            <a:r>
              <a:rPr lang="ru-RU" sz="1200" dirty="0"/>
              <a:t> в </a:t>
            </a:r>
            <a:r>
              <a:rPr lang="ru-RU" sz="1200" dirty="0" err="1"/>
              <a:t>дослідження</a:t>
            </a:r>
            <a:r>
              <a:rPr lang="ru-RU" sz="1200" dirty="0"/>
              <a:t>) </a:t>
            </a:r>
            <a:endParaRPr lang="uk-UA" sz="1200" dirty="0"/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567056" y="157502"/>
            <a:ext cx="10206990" cy="551346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Загальна процедура включення пацієнтів в операційне дослідження </a:t>
            </a:r>
            <a:r>
              <a:rPr lang="uk-UA" sz="2400" b="1" dirty="0" err="1" smtClean="0"/>
              <a:t>мКСЛ</a:t>
            </a:r>
            <a:r>
              <a:rPr lang="uk-UA" sz="2400" dirty="0" smtClean="0"/>
              <a:t> </a:t>
            </a:r>
            <a:endParaRPr lang="uk-UA" sz="2400" dirty="0"/>
          </a:p>
        </p:txBody>
      </p:sp>
      <p:sp>
        <p:nvSpPr>
          <p:cNvPr id="19" name="Содержимое 18">
            <a:extLst>
              <a:ext uri="{FF2B5EF4-FFF2-40B4-BE49-F238E27FC236}">
                <a16:creationId xmlns="" xmlns:a16="http://schemas.microsoft.com/office/drawing/2014/main" id="{D56F9FA3-D2B7-456B-A3E7-FF392F93942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733786" y="5749729"/>
            <a:ext cx="3685847" cy="830993"/>
          </a:xfrm>
          <a:prstGeom prst="rect">
            <a:avLst/>
          </a:prstGeom>
          <a:noFill/>
        </p:spPr>
        <p:txBody>
          <a:bodyPr wrap="square" lIns="91426" tIns="45718" rIns="91426" bIns="45718" rtlCol="0">
            <a:spAutoFit/>
          </a:bodyPr>
          <a:lstStyle/>
          <a:p>
            <a:pPr algn="ctr">
              <a:buNone/>
            </a:pPr>
            <a:r>
              <a:rPr lang="ru-RU" sz="1200" dirty="0" err="1" smtClean="0"/>
              <a:t>Якщо</a:t>
            </a:r>
            <a:r>
              <a:rPr lang="ru-RU" sz="1200" dirty="0" smtClean="0"/>
              <a:t> </a:t>
            </a:r>
            <a:r>
              <a:rPr lang="ru-RU" sz="1200" dirty="0" err="1" smtClean="0"/>
              <a:t>пацієнт</a:t>
            </a:r>
            <a:r>
              <a:rPr lang="ru-RU" sz="1200" dirty="0" smtClean="0"/>
              <a:t> </a:t>
            </a:r>
            <a:r>
              <a:rPr lang="ru-RU" sz="1200" dirty="0" err="1" smtClean="0"/>
              <a:t>визнаний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відповідним</a:t>
            </a:r>
            <a:r>
              <a:rPr lang="ru-RU" sz="1200" dirty="0" smtClean="0"/>
              <a:t> </a:t>
            </a:r>
            <a:r>
              <a:rPr lang="ru-RU" sz="1200" dirty="0" err="1" smtClean="0"/>
              <a:t>критеріям</a:t>
            </a:r>
            <a:r>
              <a:rPr lang="ru-RU" sz="1200" dirty="0" smtClean="0"/>
              <a:t> та </a:t>
            </a:r>
            <a:r>
              <a:rPr lang="ru-RU" sz="1200" dirty="0" err="1" smtClean="0"/>
              <a:t>надав</a:t>
            </a:r>
            <a:r>
              <a:rPr lang="ru-RU" sz="1200" dirty="0" smtClean="0"/>
              <a:t> </a:t>
            </a:r>
            <a:r>
              <a:rPr lang="ru-RU" sz="1200" dirty="0" err="1" smtClean="0"/>
              <a:t>згоду</a:t>
            </a:r>
            <a:r>
              <a:rPr lang="ru-RU" sz="1200" dirty="0" smtClean="0"/>
              <a:t> на участь в </a:t>
            </a:r>
            <a:r>
              <a:rPr lang="ru-RU" sz="1200" dirty="0" err="1" smtClean="0"/>
              <a:t>дослідженні</a:t>
            </a:r>
            <a:r>
              <a:rPr lang="ru-RU" sz="1200" dirty="0" smtClean="0"/>
              <a:t>, </a:t>
            </a:r>
            <a:r>
              <a:rPr lang="ru-RU" sz="1200" dirty="0" err="1" smtClean="0"/>
              <a:t>йому</a:t>
            </a:r>
            <a:r>
              <a:rPr lang="ru-RU" sz="1200" dirty="0" smtClean="0"/>
              <a:t>  </a:t>
            </a:r>
            <a:r>
              <a:rPr lang="ru-RU" sz="1200" dirty="0" err="1" smtClean="0"/>
              <a:t>призначається</a:t>
            </a:r>
            <a:r>
              <a:rPr lang="ru-RU" sz="1200" dirty="0" smtClean="0"/>
              <a:t> </a:t>
            </a:r>
            <a:r>
              <a:rPr lang="ru-RU" sz="1200" dirty="0" err="1" smtClean="0">
                <a:solidFill>
                  <a:schemeClr val="accent2"/>
                </a:solidFill>
              </a:rPr>
              <a:t>модифікована</a:t>
            </a:r>
            <a:r>
              <a:rPr lang="ru-RU" sz="1200" dirty="0" smtClean="0">
                <a:solidFill>
                  <a:schemeClr val="accent2"/>
                </a:solidFill>
              </a:rPr>
              <a:t> </a:t>
            </a:r>
            <a:r>
              <a:rPr lang="ru-RU" sz="1200" dirty="0" err="1" smtClean="0">
                <a:solidFill>
                  <a:schemeClr val="accent2"/>
                </a:solidFill>
              </a:rPr>
              <a:t>пероральна</a:t>
            </a:r>
            <a:r>
              <a:rPr lang="ru-RU" sz="1200" dirty="0" smtClean="0">
                <a:solidFill>
                  <a:schemeClr val="accent2"/>
                </a:solidFill>
              </a:rPr>
              <a:t> коротка схема </a:t>
            </a:r>
            <a:r>
              <a:rPr lang="ru-RU" sz="1200" dirty="0" err="1" smtClean="0">
                <a:solidFill>
                  <a:schemeClr val="accent2"/>
                </a:solidFill>
              </a:rPr>
              <a:t>лікування</a:t>
            </a:r>
            <a:r>
              <a:rPr lang="ru-RU" sz="1200" dirty="0" smtClean="0">
                <a:solidFill>
                  <a:schemeClr val="accent2"/>
                </a:solidFill>
              </a:rPr>
              <a:t>*</a:t>
            </a:r>
            <a:endParaRPr lang="uk-UA" sz="1200" dirty="0">
              <a:solidFill>
                <a:schemeClr val="accent2"/>
              </a:solidFill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3278270" y="1732774"/>
            <a:ext cx="886029" cy="534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5" name="Стрелка вправо 24"/>
          <p:cNvSpPr/>
          <p:nvPr/>
        </p:nvSpPr>
        <p:spPr>
          <a:xfrm>
            <a:off x="7176802" y="1732774"/>
            <a:ext cx="886029" cy="534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6" name="Стрелка вправо 25"/>
          <p:cNvSpPr/>
          <p:nvPr/>
        </p:nvSpPr>
        <p:spPr>
          <a:xfrm>
            <a:off x="620182" y="5198378"/>
            <a:ext cx="886029" cy="534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9" name="Стрелка вправо 28"/>
          <p:cNvSpPr/>
          <p:nvPr/>
        </p:nvSpPr>
        <p:spPr>
          <a:xfrm>
            <a:off x="5581947" y="5198378"/>
            <a:ext cx="886029" cy="5343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056" y="302802"/>
            <a:ext cx="10206990" cy="721101"/>
          </a:xfrm>
        </p:spPr>
        <p:txBody>
          <a:bodyPr>
            <a:normAutofit/>
          </a:bodyPr>
          <a:lstStyle/>
          <a:p>
            <a:r>
              <a:rPr lang="uk-UA" sz="2400" b="1" dirty="0" smtClean="0"/>
              <a:t>Форма подальшого спостереження</a:t>
            </a:r>
            <a:endParaRPr lang="uk-UA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7056" y="1181432"/>
            <a:ext cx="10206990" cy="5572950"/>
          </a:xfrm>
        </p:spPr>
        <p:txBody>
          <a:bodyPr>
            <a:normAutofit/>
          </a:bodyPr>
          <a:lstStyle/>
          <a:p>
            <a:pPr lvl="0"/>
            <a:r>
              <a:rPr lang="uk-UA" sz="1800" b="1" dirty="0" smtClean="0"/>
              <a:t>Форма подальшого спостереження</a:t>
            </a:r>
            <a:r>
              <a:rPr lang="uk-UA" sz="1800" dirty="0" smtClean="0"/>
              <a:t> заповнюється для всіх пацієнтів, включених у дослідження, за винятком випадків смерті пацієнта під час лікування, виключення пацієнта з дослідження через лікарську стійкість </a:t>
            </a:r>
            <a:r>
              <a:rPr lang="uk-UA" sz="1800" i="1" dirty="0" smtClean="0"/>
              <a:t>M. </a:t>
            </a:r>
            <a:r>
              <a:rPr lang="uk-UA" sz="1800" i="1" dirty="0" err="1" smtClean="0"/>
              <a:t>tuberculosis</a:t>
            </a:r>
            <a:r>
              <a:rPr lang="uk-UA" sz="1800" dirty="0" smtClean="0"/>
              <a:t> принаймні до одного препарату в складі </a:t>
            </a:r>
            <a:r>
              <a:rPr lang="uk-UA" sz="1800" dirty="0" err="1" smtClean="0"/>
              <a:t>мКСЛ</a:t>
            </a:r>
            <a:r>
              <a:rPr lang="uk-UA" sz="1800" dirty="0" smtClean="0"/>
              <a:t> або відкликання пацієнтом своєї згоди на участь.</a:t>
            </a:r>
          </a:p>
          <a:p>
            <a:pPr lvl="0"/>
            <a:endParaRPr lang="uk-UA" sz="1800" dirty="0" smtClean="0"/>
          </a:p>
          <a:p>
            <a:pPr lvl="0"/>
            <a:r>
              <a:rPr lang="uk-UA" sz="1800" b="1" dirty="0" smtClean="0"/>
              <a:t>Форма подальшого спостереження</a:t>
            </a:r>
            <a:r>
              <a:rPr lang="uk-UA" sz="1800" dirty="0" smtClean="0"/>
              <a:t> заповнюється через 3, 6, 9 і 12 місяців після закінчення досліджуваного лікування.</a:t>
            </a:r>
          </a:p>
          <a:p>
            <a:endParaRPr lang="uk-UA" sz="1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2975" y="472556"/>
            <a:ext cx="10277944" cy="472582"/>
          </a:xfrm>
        </p:spPr>
        <p:txBody>
          <a:bodyPr>
            <a:normAutofit fontScale="90000"/>
          </a:bodyPr>
          <a:lstStyle/>
          <a:p>
            <a:r>
              <a:rPr lang="uk-UA" sz="2700" b="1" dirty="0" smtClean="0"/>
              <a:t>Загальна процедура включення пацієнтів в операційне дослідження </a:t>
            </a:r>
            <a:r>
              <a:rPr lang="uk-UA" sz="2700" b="1" dirty="0" err="1" smtClean="0"/>
              <a:t>мКСЛ</a:t>
            </a:r>
            <a:r>
              <a:rPr lang="uk-UA" dirty="0" smtClean="0"/>
              <a:t>  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7390" y="1260167"/>
            <a:ext cx="9834929" cy="6064832"/>
          </a:xfrm>
        </p:spPr>
        <p:txBody>
          <a:bodyPr>
            <a:normAutofit/>
          </a:bodyPr>
          <a:lstStyle/>
          <a:p>
            <a:pPr marL="342900" lvl="0" indent="-342900" algn="l">
              <a:buAutoNum type="arabicPeriod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342900" lvl="0" indent="-342900" algn="l">
              <a:buAutoNum type="arabicPeriod"/>
            </a:pPr>
            <a:r>
              <a:rPr lang="uk-UA" sz="1800" dirty="0" smtClean="0">
                <a:solidFill>
                  <a:schemeClr val="tx1"/>
                </a:solidFill>
              </a:rPr>
              <a:t>Клініцист </a:t>
            </a:r>
            <a:r>
              <a:rPr lang="uk-UA" sz="1800" dirty="0" smtClean="0">
                <a:solidFill>
                  <a:schemeClr val="tx1"/>
                </a:solidFill>
              </a:rPr>
              <a:t>сайту дослідження заповнює </a:t>
            </a:r>
            <a:r>
              <a:rPr lang="uk-UA" sz="1800" b="1" dirty="0" smtClean="0">
                <a:solidFill>
                  <a:schemeClr val="tx1"/>
                </a:solidFill>
              </a:rPr>
              <a:t>форму </a:t>
            </a:r>
            <a:r>
              <a:rPr lang="uk-UA" sz="1800" b="1" dirty="0" err="1" smtClean="0">
                <a:solidFill>
                  <a:schemeClr val="tx1"/>
                </a:solidFill>
              </a:rPr>
              <a:t>скринінгу</a:t>
            </a:r>
            <a:r>
              <a:rPr lang="uk-UA" sz="1800" b="1" dirty="0" smtClean="0">
                <a:solidFill>
                  <a:schemeClr val="tx1"/>
                </a:solidFill>
              </a:rPr>
              <a:t> на всіх пацієнтів з </a:t>
            </a:r>
            <a:r>
              <a:rPr lang="uk-UA" sz="1800" b="1" dirty="0" err="1" smtClean="0">
                <a:solidFill>
                  <a:schemeClr val="tx1"/>
                </a:solidFill>
              </a:rPr>
              <a:t>МГ+Риф+</a:t>
            </a:r>
            <a:r>
              <a:rPr lang="uk-UA" sz="1800" b="1" dirty="0" smtClean="0">
                <a:solidFill>
                  <a:schemeClr val="tx1"/>
                </a:solidFill>
              </a:rPr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(перший курс або анамнез прийому ПТП 2-ряду менше 1 місяця) незалежно від подальшого рішення про включення або не-включення пацієнта в операційне дослідження. 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lvl="0" indent="-342900" algn="l">
              <a:buAutoNum type="arabicPeriod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342900" lvl="0" indent="-342900" algn="l">
              <a:buAutoNum type="arabicPeriod"/>
            </a:pPr>
            <a:r>
              <a:rPr lang="uk-UA" sz="1800" dirty="0" smtClean="0">
                <a:solidFill>
                  <a:schemeClr val="tx1"/>
                </a:solidFill>
              </a:rPr>
              <a:t>Клініцист </a:t>
            </a:r>
            <a:r>
              <a:rPr lang="uk-UA" sz="1800" dirty="0" smtClean="0">
                <a:solidFill>
                  <a:schemeClr val="tx1"/>
                </a:solidFill>
              </a:rPr>
              <a:t>сайту дослідження заповнює </a:t>
            </a:r>
            <a:r>
              <a:rPr lang="uk-UA" sz="1800" b="1" dirty="0" smtClean="0">
                <a:solidFill>
                  <a:schemeClr val="tx1"/>
                </a:solidFill>
              </a:rPr>
              <a:t>локальний «Журнал </a:t>
            </a:r>
            <a:r>
              <a:rPr lang="uk-UA" sz="1800" b="1" dirty="0" err="1" smtClean="0">
                <a:solidFill>
                  <a:schemeClr val="tx1"/>
                </a:solidFill>
              </a:rPr>
              <a:t>скринінгу</a:t>
            </a:r>
            <a:r>
              <a:rPr lang="uk-UA" sz="1800" b="1" dirty="0" smtClean="0">
                <a:solidFill>
                  <a:schemeClr val="tx1"/>
                </a:solidFill>
              </a:rPr>
              <a:t> та включення суб'єкта в дослідження».</a:t>
            </a:r>
          </a:p>
          <a:p>
            <a:pPr algn="l"/>
            <a:r>
              <a:rPr lang="uk-UA" sz="18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uk-UA" sz="1800" b="1" dirty="0" smtClean="0">
                <a:solidFill>
                  <a:schemeClr val="tx1"/>
                </a:solidFill>
              </a:rPr>
              <a:t>       NB!</a:t>
            </a:r>
            <a:r>
              <a:rPr lang="uk-UA" sz="1800" dirty="0" smtClean="0">
                <a:solidFill>
                  <a:schemeClr val="tx1"/>
                </a:solidFill>
              </a:rPr>
              <a:t> Локальний «Журнал </a:t>
            </a:r>
            <a:r>
              <a:rPr lang="uk-UA" sz="1800" dirty="0" err="1" smtClean="0">
                <a:solidFill>
                  <a:schemeClr val="tx1"/>
                </a:solidFill>
              </a:rPr>
              <a:t>скринінгу</a:t>
            </a:r>
            <a:r>
              <a:rPr lang="uk-UA" sz="1800" dirty="0" smtClean="0">
                <a:solidFill>
                  <a:schemeClr val="tx1"/>
                </a:solidFill>
              </a:rPr>
              <a:t> та включення суб'єкта в дослідження» має містити послідовний перелік та інформацію про всіх включених та не включених в дослідження пацієнтів з </a:t>
            </a:r>
            <a:r>
              <a:rPr lang="uk-UA" sz="1800" dirty="0" err="1" smtClean="0">
                <a:solidFill>
                  <a:schemeClr val="tx1"/>
                </a:solidFill>
              </a:rPr>
              <a:t>МГ+Риф+</a:t>
            </a:r>
            <a:r>
              <a:rPr lang="uk-UA" sz="1800" dirty="0" smtClean="0">
                <a:solidFill>
                  <a:schemeClr val="tx1"/>
                </a:solidFill>
              </a:rPr>
              <a:t> (перший курс або анамнез прийому ПТП 2-го ряду менше 1 місяця)  за весь період набору в операційне дослідження. </a:t>
            </a:r>
          </a:p>
          <a:p>
            <a:pPr algn="l"/>
            <a:r>
              <a:rPr lang="uk-UA" sz="1800" dirty="0" smtClean="0">
                <a:solidFill>
                  <a:schemeClr val="tx1"/>
                </a:solidFill>
              </a:rPr>
              <a:t>       Коректність ведення форми локального «Журналу </a:t>
            </a:r>
            <a:r>
              <a:rPr lang="uk-UA" sz="1800" dirty="0" err="1" smtClean="0">
                <a:solidFill>
                  <a:schemeClr val="tx1"/>
                </a:solidFill>
              </a:rPr>
              <a:t>скринінгу</a:t>
            </a:r>
            <a:r>
              <a:rPr lang="uk-UA" sz="1800" dirty="0" smtClean="0">
                <a:solidFill>
                  <a:schemeClr val="tx1"/>
                </a:solidFill>
              </a:rPr>
              <a:t> та включення суб'єкта в дослідження» (чи дорівнює кількість записів в журналі кількості заповнених </a:t>
            </a:r>
            <a:r>
              <a:rPr lang="uk-UA" sz="1800" dirty="0" err="1" smtClean="0">
                <a:solidFill>
                  <a:schemeClr val="tx1"/>
                </a:solidFill>
              </a:rPr>
              <a:t>скринінгових</a:t>
            </a:r>
            <a:r>
              <a:rPr lang="uk-UA" sz="1800" dirty="0" smtClean="0">
                <a:solidFill>
                  <a:schemeClr val="tx1"/>
                </a:solidFill>
              </a:rPr>
              <a:t> форм, повнота та достовірність даних), буде періодично перевірятись незалежними аудиторами операційного дослідження.</a:t>
            </a:r>
            <a:endParaRPr lang="uk-UA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7387" y="315028"/>
            <a:ext cx="10012136" cy="7009970"/>
          </a:xfrm>
        </p:spPr>
        <p:txBody>
          <a:bodyPr>
            <a:normAutofit/>
          </a:bodyPr>
          <a:lstStyle/>
          <a:p>
            <a:pPr lvl="0"/>
            <a:endParaRPr lang="uk-UA" sz="2000" dirty="0" smtClean="0"/>
          </a:p>
          <a:p>
            <a:pPr lvl="0" algn="l"/>
            <a:r>
              <a:rPr lang="uk-UA" sz="1800" dirty="0" smtClean="0">
                <a:solidFill>
                  <a:schemeClr val="tx1"/>
                </a:solidFill>
              </a:rPr>
              <a:t>    3. Клініцист сайту дослідження у термін не пізніше 3-х робочих днів узгоджує  з регіональним координатором з клінічних питань впровадження операційного дослідження питання щодо можливості включення пацієнта в дослідження, у разі позитивного рішення - надає необхідну інформацію про пацієнта та запитує код учасника. 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0" algn="l"/>
            <a:endParaRPr lang="uk-UA" sz="1800" dirty="0" smtClean="0">
              <a:solidFill>
                <a:schemeClr val="tx1"/>
              </a:solidFill>
            </a:endParaRPr>
          </a:p>
          <a:p>
            <a:pPr lvl="0" algn="l"/>
            <a:r>
              <a:rPr lang="uk-UA" sz="1800" dirty="0" smtClean="0">
                <a:solidFill>
                  <a:schemeClr val="tx1"/>
                </a:solidFill>
              </a:rPr>
              <a:t>    4. Регіональний координатор з клінічних питань впровадження операційного дослідження вводить новий запис у «Головний журнал </a:t>
            </a:r>
            <a:r>
              <a:rPr lang="uk-UA" sz="1800" dirty="0" err="1" smtClean="0">
                <a:solidFill>
                  <a:schemeClr val="tx1"/>
                </a:solidFill>
              </a:rPr>
              <a:t>скринінгу</a:t>
            </a:r>
            <a:r>
              <a:rPr lang="uk-UA" sz="1800" dirty="0" smtClean="0">
                <a:solidFill>
                  <a:schemeClr val="tx1"/>
                </a:solidFill>
              </a:rPr>
              <a:t> та включення суб'єктів в Харківському регіоні» і видає клініцисту, який подає запит, новий код учасника дослідження.</a:t>
            </a: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12461" y="4016923"/>
            <a:ext cx="6290811" cy="32293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7390" y="630083"/>
            <a:ext cx="9834929" cy="6458624"/>
          </a:xfrm>
        </p:spPr>
        <p:txBody>
          <a:bodyPr>
            <a:normAutofit/>
          </a:bodyPr>
          <a:lstStyle/>
          <a:p>
            <a:pPr lvl="0"/>
            <a:endParaRPr lang="en-US" sz="2000" dirty="0" smtClean="0"/>
          </a:p>
          <a:p>
            <a:pPr marL="457200" lvl="0" indent="-457200" algn="l"/>
            <a:r>
              <a:rPr lang="uk-UA" sz="1800" dirty="0" smtClean="0"/>
              <a:t>      </a:t>
            </a:r>
            <a:r>
              <a:rPr lang="uk-UA" sz="1800" dirty="0" smtClean="0">
                <a:solidFill>
                  <a:schemeClr val="tx1"/>
                </a:solidFill>
              </a:rPr>
              <a:t>5.</a:t>
            </a:r>
            <a:r>
              <a:rPr lang="uk-UA" sz="1800" dirty="0" smtClean="0"/>
              <a:t> </a:t>
            </a:r>
            <a:r>
              <a:rPr lang="uk-UA" sz="1800" dirty="0" smtClean="0">
                <a:solidFill>
                  <a:schemeClr val="tx1"/>
                </a:solidFill>
              </a:rPr>
              <a:t>Клініцист сайту дослідження заносить код учасника в локальний «Журнал </a:t>
            </a:r>
            <a:r>
              <a:rPr lang="uk-UA" sz="1800" dirty="0" err="1" smtClean="0">
                <a:solidFill>
                  <a:schemeClr val="tx1"/>
                </a:solidFill>
              </a:rPr>
              <a:t>скринінгу</a:t>
            </a:r>
            <a:r>
              <a:rPr lang="uk-UA" sz="1800" dirty="0" smtClean="0">
                <a:solidFill>
                  <a:schemeClr val="tx1"/>
                </a:solidFill>
              </a:rPr>
              <a:t> і включення суб'єктів центру дослідження» та зазначає код учасника в індивідуальних реєстраційних картах пацієнта.</a:t>
            </a:r>
          </a:p>
          <a:p>
            <a:pPr marL="342900" lvl="0" indent="-342900" algn="l"/>
            <a:endParaRPr lang="en-US" sz="1800" dirty="0" smtClean="0">
              <a:solidFill>
                <a:schemeClr val="tx1"/>
              </a:solidFill>
            </a:endParaRPr>
          </a:p>
          <a:p>
            <a:pPr marL="342900" lvl="0" indent="-342900" algn="l"/>
            <a:endParaRPr lang="uk-UA" sz="1800" dirty="0" smtClean="0">
              <a:solidFill>
                <a:schemeClr val="tx1"/>
              </a:solidFill>
            </a:endParaRPr>
          </a:p>
          <a:p>
            <a:pPr marL="342900" lvl="0" indent="-342900" algn="l"/>
            <a:r>
              <a:rPr lang="uk-UA" sz="1800" b="1" dirty="0" smtClean="0">
                <a:solidFill>
                  <a:schemeClr val="tx1"/>
                </a:solidFill>
              </a:rPr>
              <a:t>       </a:t>
            </a:r>
            <a:r>
              <a:rPr lang="uk-UA" sz="1800" dirty="0" smtClean="0">
                <a:solidFill>
                  <a:schemeClr val="tx1"/>
                </a:solidFill>
              </a:rPr>
              <a:t>6.</a:t>
            </a:r>
            <a:r>
              <a:rPr lang="uk-UA" sz="1800" b="1" dirty="0" smtClean="0">
                <a:solidFill>
                  <a:schemeClr val="tx1"/>
                </a:solidFill>
              </a:rPr>
              <a:t> Один раз на  місяць </a:t>
            </a:r>
            <a:r>
              <a:rPr lang="uk-UA" sz="1800" dirty="0" smtClean="0">
                <a:solidFill>
                  <a:schemeClr val="tx1"/>
                </a:solidFill>
              </a:rPr>
              <a:t>регіональний координатор з клінічних питань впровадження операційного дослідження разом з клініцистом сайту дослідження  </a:t>
            </a:r>
            <a:r>
              <a:rPr lang="uk-UA" sz="1800" b="1" dirty="0" smtClean="0">
                <a:solidFill>
                  <a:schemeClr val="tx1"/>
                </a:solidFill>
              </a:rPr>
              <a:t>проводять звірку</a:t>
            </a:r>
            <a:r>
              <a:rPr lang="uk-UA" sz="1800" dirty="0" smtClean="0">
                <a:solidFill>
                  <a:schemeClr val="tx1"/>
                </a:solidFill>
              </a:rPr>
              <a:t> головного та локального </a:t>
            </a:r>
            <a:r>
              <a:rPr lang="uk-UA" sz="1800" b="1" dirty="0" smtClean="0">
                <a:solidFill>
                  <a:schemeClr val="tx1"/>
                </a:solidFill>
              </a:rPr>
              <a:t>журналів </a:t>
            </a:r>
            <a:r>
              <a:rPr lang="uk-UA" sz="1800" b="1" dirty="0" err="1" smtClean="0">
                <a:solidFill>
                  <a:schemeClr val="tx1"/>
                </a:solidFill>
              </a:rPr>
              <a:t>с</a:t>
            </a:r>
            <a:r>
              <a:rPr lang="uk-UA" sz="1800" dirty="0" err="1" smtClean="0">
                <a:solidFill>
                  <a:schemeClr val="tx1"/>
                </a:solidFill>
              </a:rPr>
              <a:t>кринінгу</a:t>
            </a:r>
            <a:r>
              <a:rPr lang="uk-UA" sz="1800" dirty="0" smtClean="0">
                <a:solidFill>
                  <a:schemeClr val="tx1"/>
                </a:solidFill>
              </a:rPr>
              <a:t> і включення суб'єктів центру дослідження для перевірки повноти заповнення і збігу записів в обох журналах. </a:t>
            </a:r>
          </a:p>
          <a:p>
            <a:pPr marL="342900" indent="-342900" algn="l"/>
            <a:r>
              <a:rPr lang="uk-UA" sz="1800" dirty="0" smtClean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342900" indent="-342900" algn="l"/>
            <a:endParaRPr lang="uk-UA" sz="1800" dirty="0" smtClean="0">
              <a:solidFill>
                <a:schemeClr val="tx1"/>
              </a:solidFill>
            </a:endParaRPr>
          </a:p>
          <a:p>
            <a:pPr marL="342900" lvl="0" indent="-342900" algn="l"/>
            <a:r>
              <a:rPr lang="uk-UA" sz="1800" dirty="0" smtClean="0">
                <a:solidFill>
                  <a:schemeClr val="tx1"/>
                </a:solidFill>
              </a:rPr>
              <a:t>       7. Щомісячно на вимогу головного дослідника або головного клініциста операційного дослідження регіональний координатор з клінічних питань надсилає заповнену електронну форму «Головного журналу </a:t>
            </a:r>
            <a:r>
              <a:rPr lang="uk-UA" sz="1800" dirty="0" err="1" smtClean="0">
                <a:solidFill>
                  <a:schemeClr val="tx1"/>
                </a:solidFill>
              </a:rPr>
              <a:t>скринінгу</a:t>
            </a:r>
            <a:r>
              <a:rPr lang="uk-UA" sz="1800" dirty="0" smtClean="0">
                <a:solidFill>
                  <a:schemeClr val="tx1"/>
                </a:solidFill>
              </a:rPr>
              <a:t> та включення суб'єктів дослідження в Харківському регіоні» членам національної дослідницької групи.</a:t>
            </a:r>
          </a:p>
          <a:p>
            <a:pPr algn="l"/>
            <a:r>
              <a:rPr lang="uk-UA" sz="2900" dirty="0" smtClean="0"/>
              <a:t> </a:t>
            </a:r>
          </a:p>
          <a:p>
            <a:endParaRPr lang="uk-UA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97390" y="472556"/>
            <a:ext cx="9834929" cy="6616152"/>
          </a:xfrm>
        </p:spPr>
        <p:txBody>
          <a:bodyPr>
            <a:normAutofit/>
          </a:bodyPr>
          <a:lstStyle/>
          <a:p>
            <a:pPr lvl="0"/>
            <a:endParaRPr lang="uk-UA" sz="2000" dirty="0" smtClean="0"/>
          </a:p>
          <a:p>
            <a:pPr lvl="0"/>
            <a:endParaRPr lang="uk-UA" sz="2000" dirty="0" smtClean="0"/>
          </a:p>
          <a:p>
            <a:pPr lvl="0" algn="l"/>
            <a:r>
              <a:rPr lang="uk-UA" sz="1800" dirty="0" smtClean="0">
                <a:solidFill>
                  <a:schemeClr val="tx1"/>
                </a:solidFill>
              </a:rPr>
              <a:t>     </a:t>
            </a:r>
            <a:r>
              <a:rPr lang="en-US" sz="1800" dirty="0" smtClean="0">
                <a:solidFill>
                  <a:schemeClr val="tx1"/>
                </a:solidFill>
              </a:rPr>
              <a:t>8</a:t>
            </a:r>
            <a:r>
              <a:rPr lang="uk-UA" sz="1800" dirty="0" smtClean="0">
                <a:solidFill>
                  <a:schemeClr val="tx1"/>
                </a:solidFill>
              </a:rPr>
              <a:t>. Клініцист сайту дослідження на регулярній основі  (але не рідше 1 разу/місяць) передає заповнені індивідуальні реєстраційні карти пацієнтів визначеній відповідальній особі (регіональний координатор електронної бази даних).</a:t>
            </a:r>
          </a:p>
          <a:p>
            <a:pPr algn="l"/>
            <a:r>
              <a:rPr lang="uk-UA" sz="1800" dirty="0" smtClean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uk-UA" sz="1800" dirty="0" smtClean="0">
              <a:solidFill>
                <a:schemeClr val="tx1"/>
              </a:solidFill>
            </a:endParaRPr>
          </a:p>
          <a:p>
            <a:pPr lvl="0" algn="l"/>
            <a:r>
              <a:rPr lang="uk-UA" sz="1800" dirty="0" smtClean="0">
                <a:solidFill>
                  <a:schemeClr val="tx1"/>
                </a:solidFill>
              </a:rPr>
              <a:t>     </a:t>
            </a:r>
            <a:r>
              <a:rPr lang="en-US" sz="1800" dirty="0" smtClean="0">
                <a:solidFill>
                  <a:schemeClr val="tx1"/>
                </a:solidFill>
              </a:rPr>
              <a:t>9. </a:t>
            </a:r>
            <a:r>
              <a:rPr lang="uk-UA" sz="1800" dirty="0" smtClean="0">
                <a:solidFill>
                  <a:schemeClr val="tx1"/>
                </a:solidFill>
              </a:rPr>
              <a:t>Регіональний координатор електронної бази даних вводить дані з індивідуальних реєстраційних карт пацієнтів  в електронну базу даних Epi-Inf</a:t>
            </a:r>
            <a:r>
              <a:rPr lang="en-US" sz="1800" dirty="0" smtClean="0">
                <a:solidFill>
                  <a:schemeClr val="tx1"/>
                </a:solidFill>
              </a:rPr>
              <a:t>o</a:t>
            </a:r>
            <a:r>
              <a:rPr lang="uk-UA" sz="1800" dirty="0" smtClean="0">
                <a:solidFill>
                  <a:schemeClr val="tx1"/>
                </a:solidFill>
              </a:rPr>
              <a:t>. Код учасника повинен збігатися з номером запису, </a:t>
            </a:r>
            <a:r>
              <a:rPr lang="uk-UA" sz="1800" dirty="0" err="1" smtClean="0">
                <a:solidFill>
                  <a:schemeClr val="tx1"/>
                </a:solidFill>
              </a:rPr>
              <a:t>згенерованим</a:t>
            </a:r>
            <a:r>
              <a:rPr lang="uk-UA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err="1" smtClean="0">
                <a:solidFill>
                  <a:schemeClr val="tx1"/>
                </a:solidFill>
              </a:rPr>
              <a:t>Epi</a:t>
            </a:r>
            <a:r>
              <a:rPr lang="uk-UA" sz="1800" dirty="0" smtClean="0">
                <a:solidFill>
                  <a:schemeClr val="tx1"/>
                </a:solidFill>
              </a:rPr>
              <a:t> </a:t>
            </a:r>
            <a:r>
              <a:rPr lang="uk-UA" sz="1800" dirty="0" err="1" smtClean="0">
                <a:solidFill>
                  <a:schemeClr val="tx1"/>
                </a:solidFill>
              </a:rPr>
              <a:t>Info</a:t>
            </a:r>
            <a:r>
              <a:rPr lang="uk-UA" sz="1800" dirty="0" smtClean="0">
                <a:solidFill>
                  <a:schemeClr val="tx1"/>
                </a:solidFill>
              </a:rPr>
              <a:t>, якщо дані вводяться в хронологічному порядку (</a:t>
            </a:r>
            <a:r>
              <a:rPr lang="uk-UA" sz="1800" b="1" dirty="0" smtClean="0">
                <a:solidFill>
                  <a:schemeClr val="tx1"/>
                </a:solidFill>
              </a:rPr>
              <a:t>наполеглива рекомендація</a:t>
            </a:r>
            <a:r>
              <a:rPr lang="uk-UA" sz="1800" dirty="0" smtClean="0">
                <a:solidFill>
                  <a:schemeClr val="tx1"/>
                </a:solidFill>
              </a:rPr>
              <a:t>). По мірі надходження інші дані заносяться в базу даних Epi-Info.</a:t>
            </a:r>
          </a:p>
          <a:p>
            <a:pPr algn="l"/>
            <a:r>
              <a:rPr lang="uk-UA" sz="1800" dirty="0" smtClean="0">
                <a:solidFill>
                  <a:schemeClr val="tx1"/>
                </a:solidFill>
              </a:rPr>
              <a:t> </a:t>
            </a:r>
            <a:endParaRPr lang="en-US" sz="1800" dirty="0" smtClean="0">
              <a:solidFill>
                <a:schemeClr val="tx1"/>
              </a:solidFill>
            </a:endParaRPr>
          </a:p>
          <a:p>
            <a:pPr algn="l"/>
            <a:endParaRPr lang="uk-UA" sz="1800" dirty="0" smtClean="0">
              <a:solidFill>
                <a:schemeClr val="tx1"/>
              </a:solidFill>
            </a:endParaRPr>
          </a:p>
          <a:p>
            <a:pPr algn="l"/>
            <a:r>
              <a:rPr lang="uk-UA" sz="1800" b="1" dirty="0" smtClean="0">
                <a:solidFill>
                  <a:schemeClr val="tx1"/>
                </a:solidFill>
              </a:rPr>
              <a:t>    </a:t>
            </a:r>
            <a:r>
              <a:rPr lang="en-US" sz="1800" b="1" dirty="0" smtClean="0">
                <a:solidFill>
                  <a:schemeClr val="tx1"/>
                </a:solidFill>
              </a:rPr>
              <a:t>NB</a:t>
            </a:r>
            <a:r>
              <a:rPr lang="uk-UA" sz="1800" b="1" dirty="0" smtClean="0">
                <a:solidFill>
                  <a:schemeClr val="tx1"/>
                </a:solidFill>
              </a:rPr>
              <a:t>!</a:t>
            </a:r>
            <a:r>
              <a:rPr lang="uk-UA" sz="1800" dirty="0" smtClean="0">
                <a:solidFill>
                  <a:schemeClr val="tx1"/>
                </a:solidFill>
              </a:rPr>
              <a:t> Дотримання клініцистами критеріїв включення/не-включення пацієнтів в дослідження буде проводитись в т.ч. шляхом незалежного аудиту (вибіркова перевірка медичних карт пацієнтів з </a:t>
            </a:r>
            <a:r>
              <a:rPr lang="uk-UA" sz="1800" dirty="0" err="1" smtClean="0">
                <a:solidFill>
                  <a:schemeClr val="tx1"/>
                </a:solidFill>
              </a:rPr>
              <a:t>МГ+Риф+</a:t>
            </a:r>
            <a:r>
              <a:rPr lang="uk-UA" sz="1800" dirty="0" smtClean="0">
                <a:solidFill>
                  <a:schemeClr val="tx1"/>
                </a:solidFill>
              </a:rPr>
              <a:t> (перший курс або анамнез прийому ПТП 2-ряду менше 1 місяця) – перевіряються медичні карти як включених, так і </a:t>
            </a:r>
            <a:r>
              <a:rPr lang="uk-UA" sz="1800" dirty="0" err="1" smtClean="0">
                <a:solidFill>
                  <a:schemeClr val="tx1"/>
                </a:solidFill>
              </a:rPr>
              <a:t>не-включених</a:t>
            </a:r>
            <a:r>
              <a:rPr lang="uk-UA" sz="1800" dirty="0" smtClean="0">
                <a:solidFill>
                  <a:schemeClr val="tx1"/>
                </a:solidFill>
              </a:rPr>
              <a:t> в операційне дослідження пацієнтів).</a:t>
            </a:r>
            <a:r>
              <a:rPr lang="uk-UA" sz="1800" dirty="0" smtClean="0"/>
              <a:t> </a:t>
            </a:r>
          </a:p>
          <a:p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 </a:t>
            </a:r>
            <a:r>
              <a:rPr lang="uk-UA" sz="2000" dirty="0" smtClean="0"/>
              <a:t/>
            </a:r>
            <a:br>
              <a:rPr lang="uk-UA" sz="2000" dirty="0" smtClean="0"/>
            </a:br>
            <a:endParaRPr lang="uk-UA" sz="2000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1579" y="236265"/>
            <a:ext cx="10206990" cy="236291"/>
          </a:xfrm>
        </p:spPr>
        <p:txBody>
          <a:bodyPr>
            <a:noAutofit/>
          </a:bodyPr>
          <a:lstStyle/>
          <a:p>
            <a:r>
              <a:rPr lang="uk-UA" sz="2400" dirty="0" smtClean="0"/>
              <a:t>Коли і які </a:t>
            </a:r>
            <a:r>
              <a:rPr lang="uk-UA" sz="2400" dirty="0" err="1" smtClean="0"/>
              <a:t>ІРК</a:t>
            </a:r>
            <a:r>
              <a:rPr lang="uk-UA" sz="2400" dirty="0" smtClean="0"/>
              <a:t> повинні заповнюватися в процесі дослідження?</a:t>
            </a:r>
            <a:endParaRPr lang="uk-UA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9824" y="708798"/>
          <a:ext cx="10986774" cy="6605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634"/>
                <a:gridCol w="620221"/>
                <a:gridCol w="531618"/>
                <a:gridCol w="443016"/>
                <a:gridCol w="620221"/>
                <a:gridCol w="620221"/>
                <a:gridCol w="620221"/>
                <a:gridCol w="620221"/>
                <a:gridCol w="620221"/>
                <a:gridCol w="620221"/>
                <a:gridCol w="620221"/>
                <a:gridCol w="531618"/>
                <a:gridCol w="620221"/>
                <a:gridCol w="620221"/>
                <a:gridCol w="531618"/>
                <a:gridCol w="620221"/>
                <a:gridCol w="620221"/>
                <a:gridCol w="531618"/>
              </a:tblGrid>
              <a:tr h="719509">
                <a:tc row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b="1" dirty="0" smtClean="0">
                          <a:latin typeface="+mn-lt"/>
                          <a:ea typeface="Calibri"/>
                          <a:cs typeface="Times New Roman"/>
                        </a:rPr>
                        <a:t>Найменування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+mn-lt"/>
                          <a:ea typeface="Calibri"/>
                          <a:cs typeface="Times New Roman"/>
                        </a:rPr>
                        <a:t>До включення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+mn-lt"/>
                          <a:ea typeface="Calibri"/>
                          <a:cs typeface="Times New Roman"/>
                        </a:rPr>
                        <a:t>Початок лікування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 grid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+mn-lt"/>
                          <a:ea typeface="Calibri"/>
                          <a:cs typeface="Times New Roman"/>
                        </a:rPr>
                        <a:t>Під час лікування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dirty="0">
                          <a:latin typeface="+mn-lt"/>
                          <a:ea typeface="Calibri"/>
                          <a:cs typeface="Times New Roman"/>
                        </a:rPr>
                        <a:t>Завершення лікування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200" b="1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1" smtClean="0">
                          <a:latin typeface="+mn-lt"/>
                          <a:ea typeface="Calibri"/>
                          <a:cs typeface="Times New Roman"/>
                        </a:rPr>
                        <a:t>Після </a:t>
                      </a:r>
                      <a:r>
                        <a:rPr lang="uk-UA" sz="1200" b="1" dirty="0">
                          <a:latin typeface="+mn-lt"/>
                          <a:ea typeface="Calibri"/>
                          <a:cs typeface="Times New Roman"/>
                        </a:rPr>
                        <a:t>завершення лікування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19509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тиждень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12</a:t>
                      </a:r>
                      <a:r>
                        <a:rPr lang="uk-UA" sz="1200" baseline="30000" dirty="0">
                          <a:latin typeface="+mn-lt"/>
                          <a:ea typeface="Calibri"/>
                          <a:cs typeface="Times New Roman"/>
                        </a:rPr>
                        <a:t>й 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місяць</a:t>
                      </a:r>
                    </a:p>
                  </a:txBody>
                  <a:tcPr marL="85058" marR="85058" marT="0" marB="0"/>
                </a:tc>
              </a:tr>
              <a:tr h="5396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Журнал </a:t>
                      </a:r>
                      <a:r>
                        <a:rPr lang="uk-UA" sz="1200" dirty="0" err="1">
                          <a:latin typeface="+mn-lt"/>
                          <a:ea typeface="Calibri"/>
                          <a:cs typeface="Times New Roman"/>
                        </a:rPr>
                        <a:t>скринінгу</a:t>
                      </a: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 і включення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</a:tr>
              <a:tr h="3658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latin typeface="+mn-lt"/>
                          <a:ea typeface="Calibri"/>
                          <a:cs typeface="Times New Roman"/>
                        </a:rPr>
                        <a:t>Скринінг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</a:tr>
              <a:tr h="4422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Включення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</a:tr>
              <a:tr h="44228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Клінічне обстеження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506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 err="1">
                          <a:latin typeface="+mn-lt"/>
                          <a:ea typeface="Calibri"/>
                          <a:cs typeface="Times New Roman"/>
                        </a:rPr>
                        <a:t>Мікобактеріологія</a:t>
                      </a:r>
                      <a:endParaRPr lang="uk-UA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2837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Результати ТЛЧ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480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СНЯ і НЯ особливого інтересу</a:t>
                      </a:r>
                    </a:p>
                  </a:txBody>
                  <a:tcPr marL="85058" marR="85058" marT="0" marB="0"/>
                </a:tc>
                <a:tc grid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1100" b="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b="0" dirty="0" smtClean="0">
                          <a:latin typeface="+mn-lt"/>
                          <a:ea typeface="Calibri"/>
                          <a:cs typeface="Times New Roman"/>
                        </a:rPr>
                        <a:t>Заповнюється</a:t>
                      </a:r>
                      <a:r>
                        <a:rPr lang="uk-UA" sz="1200" b="0" dirty="0">
                          <a:latin typeface="+mn-lt"/>
                          <a:ea typeface="Calibri"/>
                          <a:cs typeface="Times New Roman"/>
                        </a:rPr>
                        <a:t>, якщо необхідно</a:t>
                      </a:r>
                    </a:p>
                  </a:txBody>
                  <a:tcPr marL="85058" marR="85058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754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Закінчення лікування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</a:tr>
              <a:tr h="12406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200" dirty="0">
                          <a:latin typeface="+mn-lt"/>
                          <a:ea typeface="Calibri"/>
                          <a:cs typeface="Times New Roman"/>
                        </a:rPr>
                        <a:t>Подальше спостереження після закінчення лікування</a:t>
                      </a: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>
                        <a:latin typeface="+mn-lt"/>
                      </a:endParaRPr>
                    </a:p>
                  </a:txBody>
                  <a:tcPr marL="85058" marR="85058" marT="0" marB="0"/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uk-UA" sz="1100" dirty="0">
                        <a:latin typeface="+mn-lt"/>
                      </a:endParaRPr>
                    </a:p>
                  </a:txBody>
                  <a:tcPr marL="85058" marR="85058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7059" y="630084"/>
            <a:ext cx="10153863" cy="472582"/>
          </a:xfrm>
        </p:spPr>
        <p:txBody>
          <a:bodyPr>
            <a:noAutofit/>
          </a:bodyPr>
          <a:lstStyle/>
          <a:p>
            <a:pPr algn="ctr"/>
            <a:r>
              <a:rPr lang="uk-UA" sz="2400" b="0" dirty="0"/>
              <a:t/>
            </a:r>
            <a:br>
              <a:rPr lang="uk-UA" sz="2400" b="0" dirty="0"/>
            </a:br>
            <a:r>
              <a:rPr lang="uk-UA" sz="2400" b="0" dirty="0" smtClean="0"/>
              <a:t> </a:t>
            </a:r>
            <a:r>
              <a:rPr lang="uk-UA" sz="2400" dirty="0" smtClean="0"/>
              <a:t>Журнал </a:t>
            </a:r>
            <a:r>
              <a:rPr lang="uk-UA" sz="2400" dirty="0" err="1" smtClean="0"/>
              <a:t>скринінгу</a:t>
            </a:r>
            <a:r>
              <a:rPr lang="uk-UA" sz="2400" dirty="0" smtClean="0"/>
              <a:t> і включення суб'єктів дослідження </a:t>
            </a:r>
            <a:endParaRPr lang="uk-UA" sz="2400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half" idx="2"/>
          </p:nvPr>
        </p:nvSpPr>
        <p:spPr>
          <a:xfrm>
            <a:off x="567059" y="1582269"/>
            <a:ext cx="10153863" cy="4627254"/>
          </a:xfrm>
        </p:spPr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uk-UA" sz="1800" b="1" dirty="0" smtClean="0"/>
              <a:t>    Головний </a:t>
            </a:r>
            <a:r>
              <a:rPr lang="uk-UA" sz="1800" b="1" dirty="0"/>
              <a:t>журнал </a:t>
            </a:r>
            <a:r>
              <a:rPr lang="uk-UA" sz="1800" b="1" dirty="0" err="1"/>
              <a:t>скринінгу</a:t>
            </a:r>
            <a:r>
              <a:rPr lang="uk-UA" sz="1800" b="1" dirty="0"/>
              <a:t> і включення суб'єктів дослідження </a:t>
            </a:r>
            <a:r>
              <a:rPr lang="uk-UA" sz="1800" dirty="0"/>
              <a:t>заповнюється тільки в Дослідницькому центрі. </a:t>
            </a:r>
          </a:p>
          <a:p>
            <a:r>
              <a:rPr lang="uk-UA" sz="1800" b="1" dirty="0" smtClean="0"/>
              <a:t> </a:t>
            </a:r>
            <a:endParaRPr lang="en-US" sz="1800" b="1" dirty="0" smtClean="0"/>
          </a:p>
          <a:p>
            <a:r>
              <a:rPr lang="uk-UA" sz="1800" b="1" dirty="0" smtClean="0"/>
              <a:t>    Локальні </a:t>
            </a:r>
            <a:r>
              <a:rPr lang="uk-UA" sz="1800" b="1" dirty="0"/>
              <a:t>журнали </a:t>
            </a:r>
            <a:r>
              <a:rPr lang="uk-UA" sz="1800" b="1" dirty="0" err="1"/>
              <a:t>скринінгу</a:t>
            </a:r>
            <a:r>
              <a:rPr lang="uk-UA" sz="1800" b="1" dirty="0"/>
              <a:t> і включення суб'єктів дослідження</a:t>
            </a:r>
            <a:r>
              <a:rPr lang="uk-UA" sz="1800" dirty="0"/>
              <a:t> заповнюються на всіх сайтах дослідження (амбулаторних та стаціонарних</a:t>
            </a:r>
            <a:r>
              <a:rPr lang="uk-UA" sz="1800" dirty="0" smtClean="0"/>
              <a:t>).</a:t>
            </a:r>
            <a:endParaRPr lang="en-US" sz="1800" dirty="0" smtClean="0"/>
          </a:p>
          <a:p>
            <a:endParaRPr lang="uk-UA" sz="1800" dirty="0"/>
          </a:p>
          <a:p>
            <a:pPr lvl="0">
              <a:buFont typeface="Arial" pitchFamily="34" charset="0"/>
              <a:buChar char="•"/>
            </a:pPr>
            <a:r>
              <a:rPr lang="uk-UA" sz="1800" dirty="0" smtClean="0"/>
              <a:t>    Ім'я </a:t>
            </a:r>
            <a:r>
              <a:rPr lang="uk-UA" sz="1800" dirty="0"/>
              <a:t>пацієнта вказується тільки в Журналі </a:t>
            </a:r>
            <a:r>
              <a:rPr lang="uk-UA" sz="1800" dirty="0" err="1"/>
              <a:t>скринінгу</a:t>
            </a:r>
            <a:r>
              <a:rPr lang="uk-UA" sz="1800" dirty="0"/>
              <a:t> і включення суб'єктів. Список ідентифікаторів, що пов'язує ідентифікаційний код учасника з ім'ям, адресою і датою народження пацієнта, буде відомо тільки лікарю-досліднику на сайті проведення дослідження</a:t>
            </a:r>
            <a:r>
              <a:rPr lang="uk-UA" sz="1800" dirty="0" smtClean="0"/>
              <a:t>.</a:t>
            </a:r>
            <a:endParaRPr lang="en-US" sz="1800" dirty="0" smtClean="0"/>
          </a:p>
          <a:p>
            <a:pPr lvl="0">
              <a:buFont typeface="Arial" pitchFamily="34" charset="0"/>
              <a:buChar char="•"/>
            </a:pPr>
            <a:endParaRPr lang="uk-UA" sz="1800" dirty="0"/>
          </a:p>
          <a:p>
            <a:pPr>
              <a:buFont typeface="Arial" pitchFamily="34" charset="0"/>
              <a:buChar char="•"/>
            </a:pPr>
            <a:r>
              <a:rPr lang="uk-UA" sz="1800" dirty="0" smtClean="0"/>
              <a:t>    Лікар-дослідник </a:t>
            </a:r>
            <a:r>
              <a:rPr lang="uk-UA" sz="1800" dirty="0"/>
              <a:t>у місці проведення дослідження, який заповнює </a:t>
            </a:r>
            <a:r>
              <a:rPr lang="uk-UA" sz="1800" b="1" dirty="0"/>
              <a:t>«Журнал </a:t>
            </a:r>
            <a:r>
              <a:rPr lang="uk-UA" sz="1800" b="1" dirty="0" err="1"/>
              <a:t>скринінгу</a:t>
            </a:r>
            <a:r>
              <a:rPr lang="uk-UA" sz="1800" b="1" dirty="0"/>
              <a:t> і включення учасників дослідження»</a:t>
            </a:r>
            <a:r>
              <a:rPr lang="uk-UA" sz="1800" dirty="0"/>
              <a:t> цієї установи, присвоює суб'єкту код учасника </a:t>
            </a:r>
            <a:r>
              <a:rPr lang="uk-UA" sz="1800" b="1" dirty="0"/>
              <a:t>відповідно до вимог інструкції</a:t>
            </a:r>
            <a:r>
              <a:rPr lang="uk-UA" sz="1800" dirty="0"/>
              <a:t> </a:t>
            </a:r>
            <a:r>
              <a:rPr lang="uk-UA" sz="1800" b="1" dirty="0"/>
              <a:t>«Присвоєння коду учасника дослідження</a:t>
            </a:r>
            <a:r>
              <a:rPr lang="uk-UA" sz="1800" b="1" dirty="0" smtClean="0"/>
              <a:t>»</a:t>
            </a:r>
            <a:r>
              <a:rPr lang="uk-UA" sz="1800" dirty="0" smtClean="0"/>
              <a:t>.</a:t>
            </a:r>
            <a:endParaRPr lang="uk-UA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20182" y="472557"/>
            <a:ext cx="10206990" cy="1260219"/>
          </a:xfrm>
        </p:spPr>
        <p:txBody>
          <a:bodyPr>
            <a:noAutofit/>
          </a:bodyPr>
          <a:lstStyle/>
          <a:p>
            <a:r>
              <a:rPr lang="uk-UA" sz="2400" i="1" dirty="0" smtClean="0"/>
              <a:t>Приклад заповненого локального  «Журналу </a:t>
            </a:r>
            <a:r>
              <a:rPr lang="uk-UA" sz="2400" i="1" dirty="0" err="1" smtClean="0"/>
              <a:t>скринінгу</a:t>
            </a:r>
            <a:r>
              <a:rPr lang="uk-UA" sz="2400" i="1" dirty="0" smtClean="0"/>
              <a:t> і включення суб'єктів центру дослідження»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uk-UA" sz="2400" dirty="0"/>
          </a:p>
        </p:txBody>
      </p:sp>
      <p:pic>
        <p:nvPicPr>
          <p:cNvPr id="8" name="Рисунок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" y="2599176"/>
            <a:ext cx="11341100" cy="26779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1234</TotalTime>
  <Words>1553</Words>
  <Application>Microsoft Office PowerPoint</Application>
  <PresentationFormat>Произвольный</PresentationFormat>
  <Paragraphs>193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  Заповнення індивідуальних реєстраційних карт, використовуваних у межах міждержавного операційного дослідження короткострокових схем      Олександра Акименко, Харків 27 січня 2021 р</vt:lpstr>
      <vt:lpstr>Загальна процедура включення пацієнтів в операційне дослідження мКСЛ </vt:lpstr>
      <vt:lpstr>Загальна процедура включення пацієнтів в операційне дослідження мКСЛ  </vt:lpstr>
      <vt:lpstr>Слайд 4</vt:lpstr>
      <vt:lpstr>Слайд 5</vt:lpstr>
      <vt:lpstr>Слайд 6</vt:lpstr>
      <vt:lpstr>Коли і які ІРК повинні заповнюватися в процесі дослідження?</vt:lpstr>
      <vt:lpstr>  Журнал скринінгу і включення суб'єктів дослідження </vt:lpstr>
      <vt:lpstr>Приклад заповненого локального  «Журналу скринінгу і включення суб'єктів центру дослідження» </vt:lpstr>
      <vt:lpstr>Форма скринінгу </vt:lpstr>
      <vt:lpstr>Слайд 11</vt:lpstr>
      <vt:lpstr>Слайд 12</vt:lpstr>
      <vt:lpstr>Слайд 13</vt:lpstr>
      <vt:lpstr>Слайд 14</vt:lpstr>
      <vt:lpstr>Форма включення в дослідження </vt:lpstr>
      <vt:lpstr>Форми клінічного обстеження </vt:lpstr>
      <vt:lpstr>Форма звіту про СНЯ і досліджуване небажане явище </vt:lpstr>
      <vt:lpstr>Слайд 18</vt:lpstr>
      <vt:lpstr>Форма закінчення лікування </vt:lpstr>
      <vt:lpstr>Форма подальшого спостереження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присвоєння коду учасника дослідження</dc:title>
  <dc:creator>Alexandra</dc:creator>
  <cp:lastModifiedBy>Alexandra</cp:lastModifiedBy>
  <cp:revision>129</cp:revision>
  <dcterms:created xsi:type="dcterms:W3CDTF">2020-11-23T17:39:34Z</dcterms:created>
  <dcterms:modified xsi:type="dcterms:W3CDTF">2021-01-26T18:57:08Z</dcterms:modified>
</cp:coreProperties>
</file>