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82" r:id="rId7"/>
    <p:sldId id="283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87" r:id="rId17"/>
    <p:sldId id="271" r:id="rId18"/>
    <p:sldId id="272" r:id="rId19"/>
    <p:sldId id="273" r:id="rId20"/>
    <p:sldId id="274" r:id="rId21"/>
    <p:sldId id="294" r:id="rId22"/>
    <p:sldId id="292" r:id="rId23"/>
    <p:sldId id="293" r:id="rId24"/>
    <p:sldId id="275" r:id="rId25"/>
    <p:sldId id="276" r:id="rId26"/>
    <p:sldId id="277" r:id="rId27"/>
    <p:sldId id="289" r:id="rId28"/>
    <p:sldId id="290" r:id="rId29"/>
    <p:sldId id="279" r:id="rId30"/>
    <p:sldId id="281" r:id="rId3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61" autoAdjust="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1"/>
              <c:layout>
                <c:manualLayout>
                  <c:x val="9.8921541057367834E-2"/>
                  <c:y val="-0.244050638885283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работающие</c:v>
                </c:pt>
                <c:pt idx="1">
                  <c:v>не работающие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0.09</c:v>
                </c:pt>
                <c:pt idx="1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женщины</c:v>
                </c:pt>
                <c:pt idx="1">
                  <c:v>мущины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</c:v>
                </c:pt>
                <c:pt idx="1">
                  <c:v>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691059761766928E-4"/>
          <c:y val="0.13512251362049096"/>
          <c:w val="0.87075030485233906"/>
          <c:h val="0.8404180581242607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4"/>
          <c:dPt>
            <c:idx val="0"/>
            <c:bubble3D val="0"/>
            <c:explosion val="0"/>
          </c:dPt>
          <c:dPt>
            <c:idx val="1"/>
            <c:bubble3D val="0"/>
            <c:explosion val="0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dirty="0"/>
                      <a:t>РИФТБ
</a:t>
                    </a:r>
                    <a:r>
                      <a:rPr lang="uk-UA" dirty="0" smtClean="0"/>
                      <a:t>8%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uk-UA" dirty="0"/>
                      <a:t>МРТБ
</a:t>
                    </a:r>
                    <a:r>
                      <a:rPr lang="uk-UA" dirty="0" smtClean="0"/>
                      <a:t>60%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uk-UA" dirty="0"/>
                      <a:t>РРТБ
</a:t>
                    </a:r>
                    <a:r>
                      <a:rPr lang="uk-UA" dirty="0" smtClean="0"/>
                      <a:t>32%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РИФТБ</c:v>
                </c:pt>
                <c:pt idx="1">
                  <c:v>МРТБ</c:v>
                </c:pt>
                <c:pt idx="2">
                  <c:v>РРТБ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</c:v>
                </c:pt>
                <c:pt idx="1">
                  <c:v>105</c:v>
                </c:pt>
                <c:pt idx="2">
                  <c:v>57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dirty="0"/>
                      <a:t>ВДТБ
</a:t>
                    </a:r>
                    <a:r>
                      <a:rPr lang="uk-UA" dirty="0" smtClean="0"/>
                      <a:t>57%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РТБ
</a:t>
                    </a:r>
                    <a:r>
                      <a:rPr lang="ru-RU" smtClean="0"/>
                      <a:t>19%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uk-UA" dirty="0"/>
                      <a:t>ИТБ
</a:t>
                    </a:r>
                    <a:r>
                      <a:rPr lang="uk-UA" dirty="0" smtClean="0"/>
                      <a:t>1%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1404609580052493E-2"/>
                  <c:y val="-4.9043816934386746E-2"/>
                </c:manualLayout>
              </c:layout>
              <c:tx>
                <c:rich>
                  <a:bodyPr/>
                  <a:lstStyle/>
                  <a:p>
                    <a:r>
                      <a:rPr lang="uk-UA" dirty="0"/>
                      <a:t>ЛПП
</a:t>
                    </a:r>
                    <a:r>
                      <a:rPr lang="uk-UA" dirty="0" smtClean="0"/>
                      <a:t>1,5%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uk-UA" dirty="0"/>
                      <a:t>НЛ
</a:t>
                    </a:r>
                    <a:r>
                      <a:rPr lang="uk-UA" dirty="0" smtClean="0"/>
                      <a:t>21,5%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ВДТБ</c:v>
                </c:pt>
                <c:pt idx="1">
                  <c:v>РТБ</c:v>
                </c:pt>
                <c:pt idx="2">
                  <c:v>ИТБ</c:v>
                </c:pt>
                <c:pt idx="3">
                  <c:v>ЛПП</c:v>
                </c:pt>
                <c:pt idx="4">
                  <c:v>НЛ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59</c:v>
                </c:pt>
                <c:pt idx="1">
                  <c:v>22</c:v>
                </c:pt>
                <c:pt idx="2">
                  <c:v>3</c:v>
                </c:pt>
                <c:pt idx="3">
                  <c:v>2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dirty="0"/>
                      <a:t>ВДТБ
</a:t>
                    </a:r>
                    <a:r>
                      <a:rPr lang="uk-UA" dirty="0" smtClean="0"/>
                      <a:t>57%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РТБ
</a:t>
                    </a:r>
                    <a:r>
                      <a:rPr lang="ru-RU" smtClean="0"/>
                      <a:t>19%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uk-UA" dirty="0"/>
                      <a:t>ИТБ
</a:t>
                    </a:r>
                    <a:r>
                      <a:rPr lang="uk-UA" dirty="0" smtClean="0"/>
                      <a:t>1%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1404609580052493E-2"/>
                  <c:y val="-4.9043816934386746E-2"/>
                </c:manualLayout>
              </c:layout>
              <c:tx>
                <c:rich>
                  <a:bodyPr/>
                  <a:lstStyle/>
                  <a:p>
                    <a:r>
                      <a:rPr lang="uk-UA" dirty="0"/>
                      <a:t>ЛПП
</a:t>
                    </a:r>
                    <a:r>
                      <a:rPr lang="uk-UA" dirty="0" smtClean="0"/>
                      <a:t>1,5%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uk-UA" dirty="0"/>
                      <a:t>НЛ
</a:t>
                    </a:r>
                    <a:r>
                      <a:rPr lang="uk-UA" dirty="0" smtClean="0"/>
                      <a:t>21,5%</a:t>
                    </a:r>
                    <a:endParaRPr lang="uk-U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ВДТБ</c:v>
                </c:pt>
                <c:pt idx="1">
                  <c:v>РТБ</c:v>
                </c:pt>
                <c:pt idx="2">
                  <c:v>ИТБ</c:v>
                </c:pt>
                <c:pt idx="3">
                  <c:v>ЛПП</c:v>
                </c:pt>
                <c:pt idx="4">
                  <c:v>НЛ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59</c:v>
                </c:pt>
                <c:pt idx="1">
                  <c:v>22</c:v>
                </c:pt>
                <c:pt idx="2">
                  <c:v>3</c:v>
                </c:pt>
                <c:pt idx="3">
                  <c:v>2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A2BDB-8B26-4A1F-A473-BC47F6D94258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3ABA6-6D57-4EF4-B178-A8242FFDD27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116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3ABA6-6D57-4EF4-B178-A8242FFDD271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4931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F18228-7F2A-4D63-94FA-BE9DC531D849}" type="datetimeFigureOut">
              <a:rPr lang="uk-UA" smtClean="0"/>
              <a:t>13.01.2020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DB46FD-3160-4157-9148-FD2BCC800975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4149080"/>
            <a:ext cx="5637010" cy="882119"/>
          </a:xfrm>
        </p:spPr>
        <p:txBody>
          <a:bodyPr/>
          <a:lstStyle/>
          <a:p>
            <a:r>
              <a:rPr lang="ru-RU" dirty="0" smtClean="0"/>
              <a:t>Докладчик зав. 2 отд. </a:t>
            </a:r>
            <a:r>
              <a:rPr lang="ru-RU" dirty="0" err="1" smtClean="0"/>
              <a:t>Смирнов.С</a:t>
            </a:r>
            <a:r>
              <a:rPr lang="ru-RU" dirty="0" smtClean="0"/>
              <a:t> А.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8267" cy="1793167"/>
          </a:xfrm>
        </p:spPr>
        <p:txBody>
          <a:bodyPr/>
          <a:lstStyle/>
          <a:p>
            <a:r>
              <a:rPr lang="ru-RU" dirty="0" smtClean="0"/>
              <a:t>Отчёт 2 отделения за 2019год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065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82738" y="6350"/>
            <a:ext cx="7561262" cy="1406525"/>
          </a:xfrm>
        </p:spPr>
        <p:txBody>
          <a:bodyPr/>
          <a:lstStyle/>
          <a:p>
            <a:r>
              <a:rPr lang="ru-RU" sz="4000" dirty="0" smtClean="0"/>
              <a:t>Категории больных пролеченных в отделении.</a:t>
            </a: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755576" y="2852936"/>
            <a:ext cx="6330950" cy="266382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1 категория-4 больных.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ОИТБ - 2 больных.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3200" dirty="0" smtClean="0"/>
              <a:t>4 категория-175 больных.</a:t>
            </a:r>
          </a:p>
          <a:p>
            <a:pPr marL="0" indent="0" algn="l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25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7245661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747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6696744" cy="1080120"/>
          </a:xfrm>
        </p:spPr>
        <p:txBody>
          <a:bodyPr/>
          <a:lstStyle/>
          <a:p>
            <a:pPr algn="ctr"/>
            <a:r>
              <a:rPr lang="ru-RU" sz="3600" dirty="0" smtClean="0"/>
              <a:t>Формы туберкулёза лёгких</a:t>
            </a:r>
            <a:endParaRPr lang="uk-UA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2132856"/>
            <a:ext cx="7848872" cy="403244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Инфильтративный-162     (90%)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Диссеминированный-1     ( 0.5%)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Милиарный-11                  (6%)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Казеозная пневмония-4    (3%)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Фибрознокавернозный-1  (0.5%)</a:t>
            </a:r>
          </a:p>
          <a:p>
            <a:pPr algn="l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9534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80920" cy="1412776"/>
          </a:xfrm>
        </p:spPr>
        <p:txBody>
          <a:bodyPr/>
          <a:lstStyle/>
          <a:p>
            <a:pPr algn="ctr"/>
            <a:r>
              <a:rPr lang="ru-RU" sz="3200" dirty="0" smtClean="0"/>
              <a:t>Поражение туберкулёзом других органов и систем</a:t>
            </a:r>
            <a:endParaRPr lang="uk-UA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7664" y="2204864"/>
            <a:ext cx="6912768" cy="3816424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Туберкулёзный плеврит -3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Туберкулёз лимфоузлов -12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Туберкулёз бронхов -1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Туберкулёзный менингит -8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Туберкулёз позвоночника -1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Туберкулёз кишечника – 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Туберкулёз перикарда - 1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26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12968" cy="1008112"/>
          </a:xfrm>
        </p:spPr>
        <p:txBody>
          <a:bodyPr/>
          <a:lstStyle/>
          <a:p>
            <a:pPr algn="ctr"/>
            <a:r>
              <a:rPr lang="ru-RU" sz="4000" dirty="0" smtClean="0"/>
              <a:t>Сопутствующая </a:t>
            </a:r>
            <a:r>
              <a:rPr lang="ru-RU" sz="4000" dirty="0" err="1" smtClean="0"/>
              <a:t>паталогия</a:t>
            </a: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412776"/>
            <a:ext cx="7776864" cy="525658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ИБС -</a:t>
            </a:r>
            <a:r>
              <a:rPr lang="ru-RU" sz="1800" dirty="0"/>
              <a:t>8</a:t>
            </a:r>
            <a:endParaRPr lang="ru-RU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Гипертоническая болезнь -3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Хр. гепатиты - 5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Цирроз печени -2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Гепатит С -20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Сахарный диабет -</a:t>
            </a:r>
            <a:r>
              <a:rPr lang="ru-RU" sz="1800" dirty="0"/>
              <a:t>9</a:t>
            </a:r>
            <a:endParaRPr lang="ru-RU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Язвенная болезнь -4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Анемия -15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err="1" smtClean="0"/>
              <a:t>Онкопаталогия</a:t>
            </a:r>
            <a:r>
              <a:rPr lang="ru-RU" sz="1800" dirty="0" smtClean="0"/>
              <a:t> -4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Хронический панкреатит -2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Симптом </a:t>
            </a:r>
            <a:r>
              <a:rPr lang="ru-RU" sz="1800" dirty="0" err="1" smtClean="0"/>
              <a:t>алкагольной</a:t>
            </a:r>
            <a:r>
              <a:rPr lang="ru-RU" sz="1800" dirty="0" smtClean="0"/>
              <a:t> зависимости -15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smtClean="0"/>
              <a:t>Симптом опийной зависимости -3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err="1" smtClean="0"/>
              <a:t>Полинейропатии</a:t>
            </a:r>
            <a:r>
              <a:rPr lang="ru-RU" sz="1800" dirty="0" smtClean="0"/>
              <a:t> – 6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800" dirty="0" err="1" smtClean="0"/>
              <a:t>Паталогия</a:t>
            </a:r>
            <a:r>
              <a:rPr lang="ru-RU" sz="1800" dirty="0" smtClean="0"/>
              <a:t> органа слуху - 5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40834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6763751"/>
              </p:ext>
            </p:extLst>
          </p:nvPr>
        </p:nvGraphicFramePr>
        <p:xfrm>
          <a:off x="1331640" y="1628800"/>
          <a:ext cx="59766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19872" y="80535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Больные 4-ой категории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1501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1296144"/>
          </a:xfrm>
        </p:spPr>
        <p:txBody>
          <a:bodyPr/>
          <a:lstStyle/>
          <a:p>
            <a:pPr algn="ctr"/>
            <a:r>
              <a:rPr lang="ru-RU" sz="4000" dirty="0" smtClean="0"/>
              <a:t>Больные 4-ой категории из:</a:t>
            </a:r>
            <a:endParaRPr lang="uk-UA" sz="4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78934664"/>
              </p:ext>
            </p:extLst>
          </p:nvPr>
        </p:nvGraphicFramePr>
        <p:xfrm>
          <a:off x="1524000" y="1916832"/>
          <a:ext cx="609600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741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224136"/>
          </a:xfrm>
        </p:spPr>
        <p:txBody>
          <a:bodyPr/>
          <a:lstStyle/>
          <a:p>
            <a:pPr algn="ctr"/>
            <a:r>
              <a:rPr lang="ru-RU" sz="3200" dirty="0" smtClean="0"/>
              <a:t>Эффективность лечения больных 4-ой категории</a:t>
            </a:r>
            <a:endParaRPr lang="uk-UA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700808"/>
            <a:ext cx="8136904" cy="48245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Пролечено больных -175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Из них с МБТ+ 175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err="1" smtClean="0"/>
              <a:t>Абацилировано</a:t>
            </a:r>
            <a:r>
              <a:rPr lang="ru-RU" sz="2400" dirty="0" smtClean="0"/>
              <a:t> по мазку -</a:t>
            </a:r>
            <a:r>
              <a:rPr lang="ru-RU" sz="2400" dirty="0"/>
              <a:t> </a:t>
            </a:r>
            <a:r>
              <a:rPr lang="ru-RU" sz="2400" dirty="0" smtClean="0"/>
              <a:t>70%  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(2018г.-67%)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Умерло -14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Прервали лечение -23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Переведены -</a:t>
            </a:r>
            <a:r>
              <a:rPr lang="ru-RU" sz="2400" dirty="0"/>
              <a:t>7</a:t>
            </a:r>
            <a:endParaRPr lang="ru-RU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МБТ продолжают выделяться -37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400" dirty="0"/>
          </a:p>
          <a:p>
            <a:pPr algn="l"/>
            <a:endParaRPr lang="ru-RU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99167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5966666" cy="864096"/>
          </a:xfrm>
        </p:spPr>
        <p:txBody>
          <a:bodyPr/>
          <a:lstStyle/>
          <a:p>
            <a:pPr algn="ctr"/>
            <a:r>
              <a:rPr lang="ru-RU" dirty="0" err="1" smtClean="0"/>
              <a:t>РифТБ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2438" y="1844824"/>
            <a:ext cx="5970494" cy="359814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err="1" smtClean="0"/>
              <a:t>РифТБ</a:t>
            </a:r>
            <a:r>
              <a:rPr lang="ru-RU" sz="2800" dirty="0" smtClean="0"/>
              <a:t> -13 больных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err="1" smtClean="0"/>
              <a:t>Абацилировано</a:t>
            </a:r>
            <a:r>
              <a:rPr lang="ru-RU" sz="2800" dirty="0" smtClean="0"/>
              <a:t> по мазку -70%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Умерло -2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Прервали лечение -0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Переведено -</a:t>
            </a:r>
            <a:r>
              <a:rPr lang="ru-RU" sz="2800" dirty="0"/>
              <a:t>2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21104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028261" cy="720080"/>
          </a:xfrm>
        </p:spPr>
        <p:txBody>
          <a:bodyPr/>
          <a:lstStyle/>
          <a:p>
            <a:pPr algn="ctr"/>
            <a:r>
              <a:rPr lang="ru-RU" dirty="0" smtClean="0"/>
              <a:t>МРТБ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75656" y="1700808"/>
            <a:ext cx="6517276" cy="3742163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МРТБ -105 больных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err="1" smtClean="0"/>
              <a:t>Абацилировано</a:t>
            </a:r>
            <a:r>
              <a:rPr lang="ru-RU" sz="2800" dirty="0" smtClean="0"/>
              <a:t> по мазку -72%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Умерло -6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Прервали лечение -15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Переведено -3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МБТ+ сохраняются -21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98275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4860032" y="5486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945088" y="-171400"/>
            <a:ext cx="139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99592" y="-150440"/>
            <a:ext cx="6308181" cy="2423346"/>
          </a:xfrm>
        </p:spPr>
        <p:txBody>
          <a:bodyPr/>
          <a:lstStyle/>
          <a:p>
            <a:r>
              <a:rPr lang="ru-RU" sz="3600" dirty="0" smtClean="0"/>
              <a:t>Отделение на 50 коек.</a:t>
            </a:r>
            <a:endParaRPr lang="uk-UA" sz="3600" dirty="0"/>
          </a:p>
        </p:txBody>
      </p:sp>
      <p:sp>
        <p:nvSpPr>
          <p:cNvPr id="14" name="Текст 13"/>
          <p:cNvSpPr>
            <a:spLocks noGrp="1"/>
          </p:cNvSpPr>
          <p:nvPr>
            <p:ph type="body" idx="1"/>
          </p:nvPr>
        </p:nvSpPr>
        <p:spPr>
          <a:xfrm>
            <a:off x="755576" y="3356992"/>
            <a:ext cx="7237356" cy="208597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40коек для больных с МРТБ.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10 коек для больны с туберкулёзом ЦНС.</a:t>
            </a:r>
          </a:p>
          <a:p>
            <a:r>
              <a:rPr lang="ru-RU" sz="2400" dirty="0" smtClean="0"/>
              <a:t>Штатами отделение укомплектовано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902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884245" cy="864096"/>
          </a:xfrm>
        </p:spPr>
        <p:txBody>
          <a:bodyPr/>
          <a:lstStyle/>
          <a:p>
            <a:pPr algn="ctr"/>
            <a:r>
              <a:rPr lang="ru-RU" dirty="0" smtClean="0"/>
              <a:t>РРТБ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6877316" cy="381417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РРТБ -57 больных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err="1" smtClean="0"/>
              <a:t>Абацилировано</a:t>
            </a:r>
            <a:r>
              <a:rPr lang="ru-RU" sz="2800" dirty="0" smtClean="0"/>
              <a:t> по мазку -63%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Умерло -6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Прервали лечение -8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Переведено -2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МБТ+ сохраняются -15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2557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1224136"/>
          </a:xfrm>
        </p:spPr>
        <p:txBody>
          <a:bodyPr/>
          <a:lstStyle/>
          <a:p>
            <a:r>
              <a:rPr lang="ru-RU" dirty="0" smtClean="0"/>
              <a:t>Новые схемы лечения.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844824"/>
            <a:ext cx="8424936" cy="4464496"/>
          </a:xfrm>
        </p:spPr>
        <p:txBody>
          <a:bodyPr/>
          <a:lstStyle/>
          <a:p>
            <a:pPr algn="l"/>
            <a:r>
              <a:rPr lang="ru-RU" sz="2400" dirty="0" smtClean="0"/>
              <a:t>Получали новые препараты из выписанных больных:</a:t>
            </a:r>
          </a:p>
          <a:p>
            <a:pPr algn="l"/>
            <a:endParaRPr lang="ru-RU" sz="2400" dirty="0" smtClean="0"/>
          </a:p>
          <a:p>
            <a:pPr algn="l"/>
            <a:r>
              <a:rPr lang="ru-RU" dirty="0" smtClean="0"/>
              <a:t>-</a:t>
            </a:r>
            <a:r>
              <a:rPr lang="en-US" b="1" dirty="0" err="1" smtClean="0"/>
              <a:t>Bdq</a:t>
            </a:r>
            <a:r>
              <a:rPr lang="en-US" dirty="0" smtClean="0"/>
              <a:t>-</a:t>
            </a:r>
            <a:r>
              <a:rPr lang="ru-RU" dirty="0" smtClean="0"/>
              <a:t> 36 больных</a:t>
            </a:r>
            <a:endParaRPr lang="en-US" dirty="0" smtClean="0"/>
          </a:p>
          <a:p>
            <a:pPr algn="l"/>
            <a:r>
              <a:rPr lang="ru-RU" dirty="0" smtClean="0"/>
              <a:t>-</a:t>
            </a:r>
            <a:r>
              <a:rPr lang="en-US" b="1" dirty="0" err="1" smtClean="0"/>
              <a:t>Bdq</a:t>
            </a:r>
            <a:r>
              <a:rPr lang="en-US" b="1" dirty="0" smtClean="0"/>
              <a:t>  </a:t>
            </a:r>
            <a:r>
              <a:rPr lang="en-US" b="1" dirty="0" err="1" smtClean="0"/>
              <a:t>Mrp</a:t>
            </a:r>
            <a:r>
              <a:rPr lang="en-US" dirty="0" smtClean="0"/>
              <a:t>-</a:t>
            </a:r>
            <a:r>
              <a:rPr lang="ru-RU" dirty="0" smtClean="0"/>
              <a:t> 10 больных</a:t>
            </a:r>
            <a:endParaRPr lang="en-US" dirty="0" smtClean="0"/>
          </a:p>
          <a:p>
            <a:pPr algn="l"/>
            <a:r>
              <a:rPr lang="ru-RU" dirty="0" smtClean="0"/>
              <a:t>-</a:t>
            </a:r>
            <a:r>
              <a:rPr lang="en-US" b="1" dirty="0" err="1" smtClean="0"/>
              <a:t>Bdq</a:t>
            </a:r>
            <a:r>
              <a:rPr lang="en-US" b="1" dirty="0" smtClean="0"/>
              <a:t>  </a:t>
            </a:r>
            <a:r>
              <a:rPr lang="en-US" b="1" dirty="0" err="1" smtClean="0"/>
              <a:t>Mrp</a:t>
            </a:r>
            <a:r>
              <a:rPr lang="en-US" b="1" dirty="0" smtClean="0"/>
              <a:t>  </a:t>
            </a:r>
            <a:r>
              <a:rPr lang="en-US" b="1" dirty="0" err="1" smtClean="0"/>
              <a:t>Dlm</a:t>
            </a:r>
            <a:r>
              <a:rPr lang="en-US" dirty="0" smtClean="0"/>
              <a:t>-</a:t>
            </a:r>
            <a:r>
              <a:rPr lang="ru-RU" dirty="0" smtClean="0"/>
              <a:t>1 больной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231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1296144"/>
          </a:xfrm>
        </p:spPr>
        <p:txBody>
          <a:bodyPr/>
          <a:lstStyle/>
          <a:p>
            <a:pPr algn="ctr"/>
            <a:r>
              <a:rPr lang="ru-RU" sz="4000" dirty="0" smtClean="0"/>
              <a:t>Больные 4-ой категории из:</a:t>
            </a:r>
            <a:endParaRPr lang="uk-UA" sz="4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3821395"/>
              </p:ext>
            </p:extLst>
          </p:nvPr>
        </p:nvGraphicFramePr>
        <p:xfrm>
          <a:off x="1524000" y="1916832"/>
          <a:ext cx="609600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465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326706" cy="1224136"/>
          </a:xfrm>
        </p:spPr>
        <p:txBody>
          <a:bodyPr/>
          <a:lstStyle/>
          <a:p>
            <a:r>
              <a:rPr lang="ru-RU" sz="2000" dirty="0" smtClean="0"/>
              <a:t>Эффективность лечения больных с неудачей лечения на предыдущих этапах.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772816"/>
            <a:ext cx="8568952" cy="475252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348584"/>
              </p:ext>
            </p:extLst>
          </p:nvPr>
        </p:nvGraphicFramePr>
        <p:xfrm>
          <a:off x="827584" y="2132857"/>
          <a:ext cx="7536160" cy="3683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040"/>
                <a:gridCol w="1973059"/>
                <a:gridCol w="1795021"/>
                <a:gridCol w="1884040"/>
              </a:tblGrid>
              <a:tr h="12349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больных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Эффективность лечения</a:t>
                      </a:r>
                      <a:endParaRPr lang="ru-RU" sz="1600" dirty="0"/>
                    </a:p>
                  </a:txBody>
                  <a:tcPr/>
                </a:tc>
              </a:tr>
              <a:tr h="121333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51%</a:t>
                      </a:r>
                      <a:endParaRPr lang="ru-RU" dirty="0"/>
                    </a:p>
                  </a:txBody>
                  <a:tcPr/>
                </a:tc>
              </a:tr>
              <a:tr h="12349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302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316293" cy="1080120"/>
          </a:xfrm>
        </p:spPr>
        <p:txBody>
          <a:bodyPr/>
          <a:lstStyle/>
          <a:p>
            <a:r>
              <a:rPr lang="ru-RU" dirty="0" err="1" smtClean="0"/>
              <a:t>Менинго</a:t>
            </a:r>
            <a:r>
              <a:rPr lang="ru-RU" dirty="0" smtClean="0"/>
              <a:t>-энцефалиты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2060848"/>
            <a:ext cx="6661292" cy="3382123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Пролечено -8 больных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ВИЧ инфицированных -8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Умерло -5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Милиарный туберкулёз - 6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00006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334818" cy="1440160"/>
          </a:xfrm>
        </p:spPr>
        <p:txBody>
          <a:bodyPr/>
          <a:lstStyle/>
          <a:p>
            <a:pPr algn="ctr"/>
            <a:r>
              <a:rPr lang="ru-RU" sz="3600" dirty="0" smtClean="0"/>
              <a:t>Туберкулёз в сочетании с ВИЧ инфекцией</a:t>
            </a:r>
            <a:endParaRPr lang="uk-UA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780928"/>
            <a:ext cx="8280920" cy="345638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Пролечено -32 больных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Средний койко-день -93 дня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Умерло -8 больных  (25%)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ВААРТ назначен -27 больным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77487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28261" cy="936104"/>
          </a:xfrm>
        </p:spPr>
        <p:txBody>
          <a:bodyPr/>
          <a:lstStyle/>
          <a:p>
            <a:pPr algn="ctr"/>
            <a:r>
              <a:rPr lang="ru-RU" dirty="0" smtClean="0"/>
              <a:t>МСЭК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8424936" cy="482453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/>
              <a:t>На МСЭК направлено </a:t>
            </a:r>
            <a:r>
              <a:rPr lang="ru-RU" dirty="0"/>
              <a:t>8</a:t>
            </a:r>
            <a:r>
              <a:rPr lang="ru-RU" dirty="0" smtClean="0"/>
              <a:t> больных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/>
              <a:t>Первичных -2</a:t>
            </a:r>
          </a:p>
          <a:p>
            <a:pPr algn="l"/>
            <a:r>
              <a:rPr lang="ru-RU" dirty="0"/>
              <a:t> </a:t>
            </a:r>
            <a:r>
              <a:rPr lang="ru-RU" dirty="0" smtClean="0"/>
              <a:t>      из них с больничным листом -0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/>
              <a:t>Переосвидетельствование -6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/>
              <a:t>Установлена группа инвалидности:</a:t>
            </a:r>
            <a:br>
              <a:rPr lang="ru-RU" dirty="0" smtClean="0"/>
            </a:br>
            <a:r>
              <a:rPr lang="ru-RU" dirty="0" smtClean="0"/>
              <a:t>  первая -1 больному</a:t>
            </a:r>
          </a:p>
          <a:p>
            <a:pPr algn="l"/>
            <a:r>
              <a:rPr lang="ru-RU" dirty="0"/>
              <a:t> </a:t>
            </a:r>
            <a:r>
              <a:rPr lang="ru-RU" dirty="0" smtClean="0"/>
              <a:t>     вторая -</a:t>
            </a:r>
            <a:r>
              <a:rPr lang="ru-RU" dirty="0"/>
              <a:t>6</a:t>
            </a:r>
            <a:r>
              <a:rPr lang="ru-RU" dirty="0" smtClean="0"/>
              <a:t> больным</a:t>
            </a:r>
          </a:p>
          <a:p>
            <a:pPr algn="l"/>
            <a:r>
              <a:rPr lang="ru-RU" dirty="0"/>
              <a:t> </a:t>
            </a:r>
            <a:r>
              <a:rPr lang="ru-RU" dirty="0" smtClean="0"/>
              <a:t>     третья -1 больному</a:t>
            </a:r>
          </a:p>
          <a:p>
            <a:pPr algn="l"/>
            <a:r>
              <a:rPr lang="ru-RU" dirty="0" smtClean="0"/>
              <a:t>    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8213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88832" cy="1800200"/>
          </a:xfrm>
        </p:spPr>
        <p:txBody>
          <a:bodyPr/>
          <a:lstStyle/>
          <a:p>
            <a:r>
              <a:rPr lang="ru-RU" sz="3600" dirty="0" smtClean="0"/>
              <a:t>На санаторное лечение направлено-10 больных</a:t>
            </a:r>
            <a:endParaRPr lang="uk-UA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2438" y="3140969"/>
            <a:ext cx="5970494" cy="122413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Санаторий Занки-10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573919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96944" cy="1872208"/>
          </a:xfrm>
        </p:spPr>
        <p:txBody>
          <a:bodyPr/>
          <a:lstStyle/>
          <a:p>
            <a:r>
              <a:rPr lang="ru-RU" sz="3600" dirty="0" smtClean="0"/>
              <a:t>Побочные действия противотуберкулёзных препаратов.</a:t>
            </a:r>
            <a:endParaRPr lang="uk-UA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2276872"/>
            <a:ext cx="7704856" cy="3166099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Отправлено 22 извещений ( форма 137)</a:t>
            </a:r>
          </a:p>
          <a:p>
            <a:pPr algn="l"/>
            <a:r>
              <a:rPr lang="ru-RU" dirty="0" smtClean="0"/>
              <a:t>     </a:t>
            </a:r>
            <a:r>
              <a:rPr lang="ru-RU" dirty="0" err="1" smtClean="0"/>
              <a:t>Пиразинамид</a:t>
            </a:r>
            <a:r>
              <a:rPr lang="ru-RU" dirty="0" smtClean="0"/>
              <a:t> - </a:t>
            </a:r>
            <a:r>
              <a:rPr lang="ru-RU" dirty="0" err="1" smtClean="0"/>
              <a:t>гепатотоксическое</a:t>
            </a:r>
            <a:r>
              <a:rPr lang="ru-RU" dirty="0" smtClean="0"/>
              <a:t> действие.</a:t>
            </a:r>
          </a:p>
          <a:p>
            <a:pPr algn="l"/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err="1" smtClean="0"/>
              <a:t>Канамицин</a:t>
            </a:r>
            <a:r>
              <a:rPr lang="ru-RU" dirty="0" smtClean="0"/>
              <a:t> – </a:t>
            </a:r>
            <a:r>
              <a:rPr lang="ru-RU" dirty="0" err="1" smtClean="0"/>
              <a:t>ототоксическое</a:t>
            </a:r>
            <a:r>
              <a:rPr lang="ru-RU" dirty="0" smtClean="0"/>
              <a:t> действие.</a:t>
            </a:r>
          </a:p>
          <a:p>
            <a:pPr algn="l"/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err="1" smtClean="0"/>
              <a:t>Каприомицин</a:t>
            </a:r>
            <a:r>
              <a:rPr lang="ru-RU" dirty="0" smtClean="0"/>
              <a:t> – </a:t>
            </a:r>
            <a:r>
              <a:rPr lang="ru-RU" dirty="0" err="1" smtClean="0"/>
              <a:t>ототоксическое</a:t>
            </a:r>
            <a:r>
              <a:rPr lang="ru-RU" dirty="0" smtClean="0"/>
              <a:t> действие.</a:t>
            </a:r>
          </a:p>
          <a:p>
            <a:pPr algn="l"/>
            <a:r>
              <a:rPr lang="ru-RU" dirty="0"/>
              <a:t> </a:t>
            </a:r>
            <a:r>
              <a:rPr lang="ru-RU" dirty="0" smtClean="0"/>
              <a:t>    ПАСК – </a:t>
            </a:r>
            <a:r>
              <a:rPr lang="ru-RU" dirty="0" err="1" smtClean="0"/>
              <a:t>диспептические</a:t>
            </a:r>
            <a:r>
              <a:rPr lang="ru-RU" dirty="0" smtClean="0"/>
              <a:t> расстройства.</a:t>
            </a:r>
          </a:p>
          <a:p>
            <a:pPr algn="l"/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err="1" smtClean="0"/>
              <a:t>Этионамид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диспептические</a:t>
            </a:r>
            <a:r>
              <a:rPr lang="ru-RU" dirty="0"/>
              <a:t> </a:t>
            </a:r>
            <a:r>
              <a:rPr lang="ru-RU" dirty="0" smtClean="0"/>
              <a:t>расстройства.</a:t>
            </a:r>
          </a:p>
          <a:p>
            <a:pPr algn="l"/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err="1" smtClean="0"/>
              <a:t>Циклосерин</a:t>
            </a:r>
            <a:r>
              <a:rPr lang="ru-RU" dirty="0" smtClean="0"/>
              <a:t> – психические расстройства.</a:t>
            </a:r>
          </a:p>
          <a:p>
            <a:pPr algn="l"/>
            <a:r>
              <a:rPr lang="uk-UA" dirty="0" smtClean="0"/>
              <a:t>     </a:t>
            </a:r>
            <a:r>
              <a:rPr lang="uk-UA" dirty="0" err="1" smtClean="0"/>
              <a:t>Меропинем</a:t>
            </a:r>
            <a:r>
              <a:rPr lang="uk-UA" dirty="0" smtClean="0"/>
              <a:t> - </a:t>
            </a:r>
            <a:r>
              <a:rPr lang="uk-UA" dirty="0" err="1" smtClean="0"/>
              <a:t>аллергические</a:t>
            </a:r>
            <a:r>
              <a:rPr lang="uk-UA" dirty="0" smtClean="0"/>
              <a:t> </a:t>
            </a:r>
            <a:r>
              <a:rPr lang="uk-UA" dirty="0" err="1" smtClean="0"/>
              <a:t>явления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40239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956253" cy="936104"/>
          </a:xfrm>
        </p:spPr>
        <p:txBody>
          <a:bodyPr/>
          <a:lstStyle/>
          <a:p>
            <a:pPr algn="ctr"/>
            <a:r>
              <a:rPr lang="ru-RU" dirty="0" smtClean="0"/>
              <a:t>Выводы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916832"/>
            <a:ext cx="8208912" cy="460851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Отделение обеспечено лекарственными препаратами, расходными материалами, средствами защиты персонала и больных в полном объёме.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Отделение практически было заполнено и выполнены нормативы работы койки.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Соблюдается принцип инфекционного контроля.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Соблюдается профиль отделения.</a:t>
            </a:r>
          </a:p>
          <a:p>
            <a:pPr algn="l"/>
            <a:r>
              <a:rPr lang="ru-RU" sz="2400" dirty="0" smtClean="0"/>
              <a:t>                              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07166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347864" y="188640"/>
            <a:ext cx="5652120" cy="983186"/>
          </a:xfrm>
        </p:spPr>
        <p:txBody>
          <a:bodyPr/>
          <a:lstStyle/>
          <a:p>
            <a:r>
              <a:rPr lang="ru-RU" sz="2800" dirty="0" smtClean="0"/>
              <a:t>Показатели работы отделения</a:t>
            </a:r>
            <a:endParaRPr lang="uk-UA" sz="28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827584" y="1484784"/>
            <a:ext cx="6661292" cy="3526139"/>
          </a:xfrm>
        </p:spPr>
        <p:txBody>
          <a:bodyPr/>
          <a:lstStyle/>
          <a:p>
            <a:endParaRPr lang="uk-UA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604097"/>
              </p:ext>
            </p:extLst>
          </p:nvPr>
        </p:nvGraphicFramePr>
        <p:xfrm>
          <a:off x="899592" y="1397000"/>
          <a:ext cx="6720408" cy="3976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102"/>
                <a:gridCol w="1680102"/>
                <a:gridCol w="1680102"/>
                <a:gridCol w="1680102"/>
              </a:tblGrid>
              <a:tr h="994054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ОПТД№1 2019 год (стационар)</a:t>
                      </a:r>
                      <a:endParaRPr lang="uk-UA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2-отделение-2019 год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2-отделение-2018год</a:t>
                      </a:r>
                      <a:endParaRPr lang="uk-UA" dirty="0"/>
                    </a:p>
                  </a:txBody>
                  <a:tcPr/>
                </a:tc>
              </a:tr>
              <a:tr h="994054"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койко-дней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82,2%</a:t>
                      </a:r>
                      <a:endParaRPr lang="uk-UA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92,1%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97,5%</a:t>
                      </a:r>
                      <a:endParaRPr lang="uk-UA" sz="2400" dirty="0"/>
                    </a:p>
                  </a:txBody>
                  <a:tcPr/>
                </a:tc>
              </a:tr>
              <a:tr h="994054"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Работа койки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279,3</a:t>
                      </a:r>
                      <a:endParaRPr lang="uk-UA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313,2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331,7</a:t>
                      </a:r>
                      <a:endParaRPr lang="uk-UA" sz="2400" dirty="0"/>
                    </a:p>
                  </a:txBody>
                  <a:tcPr/>
                </a:tc>
              </a:tr>
              <a:tr h="994054">
                <a:tc>
                  <a:txBody>
                    <a:bodyPr/>
                    <a:lstStyle/>
                    <a:p>
                      <a:r>
                        <a:rPr lang="ru-RU" dirty="0" smtClean="0"/>
                        <a:t>Оборот койки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3,5</a:t>
                      </a:r>
                      <a:endParaRPr lang="uk-UA" sz="2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3,6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4,0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0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1988840"/>
            <a:ext cx="7406208" cy="3526328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088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620688"/>
            <a:ext cx="6512511" cy="1143000"/>
          </a:xfrm>
        </p:spPr>
        <p:txBody>
          <a:bodyPr/>
          <a:lstStyle/>
          <a:p>
            <a:pPr algn="ctr"/>
            <a:r>
              <a:rPr lang="ru-RU" sz="2800" dirty="0" smtClean="0"/>
              <a:t>Пролечено 181 больной из 692 поступивших в стационар (26%).</a:t>
            </a:r>
            <a:br>
              <a:rPr lang="ru-RU" sz="2800" dirty="0" smtClean="0"/>
            </a:br>
            <a:r>
              <a:rPr lang="ru-RU" sz="2400" dirty="0" smtClean="0"/>
              <a:t>В2018 году пролечено 199 больных.</a:t>
            </a:r>
            <a:r>
              <a:rPr lang="ru-RU" sz="2800" dirty="0" smtClean="0"/>
              <a:t> </a:t>
            </a:r>
            <a:endParaRPr lang="uk-UA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25268650"/>
              </p:ext>
            </p:extLst>
          </p:nvPr>
        </p:nvGraphicFramePr>
        <p:xfrm>
          <a:off x="1115616" y="2852936"/>
          <a:ext cx="6400800" cy="347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609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8541" y="907597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Средний койко-день.</a:t>
            </a:r>
            <a:endParaRPr lang="uk-UA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997141"/>
              </p:ext>
            </p:extLst>
          </p:nvPr>
        </p:nvGraphicFramePr>
        <p:xfrm>
          <a:off x="899591" y="2060847"/>
          <a:ext cx="6648402" cy="185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134"/>
                <a:gridCol w="2216134"/>
                <a:gridCol w="2216134"/>
              </a:tblGrid>
              <a:tr h="603585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</a:t>
                      </a:r>
                      <a:endParaRPr lang="uk-UA" dirty="0"/>
                    </a:p>
                  </a:txBody>
                  <a:tcPr/>
                </a:tc>
              </a:tr>
              <a:tr h="611968">
                <a:tc>
                  <a:txBody>
                    <a:bodyPr/>
                    <a:lstStyle/>
                    <a:p>
                      <a:pPr algn="l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ОПТД№1 (стационар)</a:t>
                      </a:r>
                      <a:endParaRPr lang="uk-UA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80,7</a:t>
                      </a:r>
                      <a:endParaRPr lang="uk-UA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82,5</a:t>
                      </a:r>
                      <a:endParaRPr lang="uk-UA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611968">
                <a:tc>
                  <a:txBody>
                    <a:bodyPr/>
                    <a:lstStyle/>
                    <a:p>
                      <a:r>
                        <a:rPr lang="ru-RU" dirty="0" smtClean="0"/>
                        <a:t>2-отделение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89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18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80920" cy="936104"/>
          </a:xfrm>
        </p:spPr>
        <p:txBody>
          <a:bodyPr/>
          <a:lstStyle/>
          <a:p>
            <a:pPr algn="ctr"/>
            <a:r>
              <a:rPr lang="ru-RU" sz="3200" dirty="0" smtClean="0"/>
              <a:t>Средний койко-день больных 4-ой категории</a:t>
            </a:r>
            <a:endParaRPr lang="uk-UA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622662"/>
              </p:ext>
            </p:extLst>
          </p:nvPr>
        </p:nvGraphicFramePr>
        <p:xfrm>
          <a:off x="827584" y="2204864"/>
          <a:ext cx="7632848" cy="3754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12"/>
                <a:gridCol w="1908212"/>
                <a:gridCol w="1908212"/>
                <a:gridCol w="1908212"/>
              </a:tblGrid>
              <a:tr h="622868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больных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Койко-дни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Средний койко-день</a:t>
                      </a:r>
                      <a:endParaRPr lang="uk-UA" dirty="0"/>
                    </a:p>
                  </a:txBody>
                  <a:tcPr/>
                </a:tc>
              </a:tr>
              <a:tr h="62286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РифТБ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1213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93</a:t>
                      </a:r>
                      <a:endParaRPr lang="uk-UA" dirty="0"/>
                    </a:p>
                  </a:txBody>
                  <a:tcPr/>
                </a:tc>
              </a:tr>
              <a:tr h="622868">
                <a:tc>
                  <a:txBody>
                    <a:bodyPr/>
                    <a:lstStyle/>
                    <a:p>
                      <a:r>
                        <a:rPr lang="ru-RU" dirty="0" smtClean="0"/>
                        <a:t>МРТБ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10172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97</a:t>
                      </a:r>
                      <a:endParaRPr lang="uk-UA" dirty="0"/>
                    </a:p>
                  </a:txBody>
                  <a:tcPr/>
                </a:tc>
              </a:tr>
              <a:tr h="622868">
                <a:tc>
                  <a:txBody>
                    <a:bodyPr/>
                    <a:lstStyle/>
                    <a:p>
                      <a:r>
                        <a:rPr lang="ru-RU" dirty="0" smtClean="0"/>
                        <a:t>РРТБ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5238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91</a:t>
                      </a:r>
                      <a:endParaRPr lang="uk-UA" dirty="0"/>
                    </a:p>
                  </a:txBody>
                  <a:tcPr/>
                </a:tc>
              </a:tr>
              <a:tr h="622868">
                <a:tc>
                  <a:txBody>
                    <a:bodyPr/>
                    <a:lstStyle/>
                    <a:p>
                      <a:r>
                        <a:rPr lang="ru-RU" dirty="0" smtClean="0"/>
                        <a:t>4-категория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16623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</a:t>
                      </a:r>
                      <a:endParaRPr lang="uk-UA" dirty="0"/>
                    </a:p>
                  </a:txBody>
                  <a:tcPr/>
                </a:tc>
              </a:tr>
              <a:tr h="622868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больные</a:t>
                      </a:r>
                      <a:r>
                        <a:rPr lang="uk-UA" sz="1400" dirty="0" smtClean="0"/>
                        <a:t> с </a:t>
                      </a:r>
                      <a:r>
                        <a:rPr lang="uk-UA" sz="1400" dirty="0" err="1" smtClean="0"/>
                        <a:t>эффект</a:t>
                      </a:r>
                      <a:r>
                        <a:rPr lang="uk-UA" sz="1400" dirty="0" smtClean="0"/>
                        <a:t>. </a:t>
                      </a:r>
                      <a:r>
                        <a:rPr lang="uk-UA" sz="1400" dirty="0" err="1" smtClean="0"/>
                        <a:t>лечением</a:t>
                      </a:r>
                      <a:r>
                        <a:rPr lang="uk-UA" sz="1400" dirty="0" smtClean="0"/>
                        <a:t> 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121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14163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117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10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80920" cy="1368152"/>
          </a:xfrm>
        </p:spPr>
        <p:txBody>
          <a:bodyPr/>
          <a:lstStyle/>
          <a:p>
            <a:pPr algn="ctr"/>
            <a:r>
              <a:rPr lang="ru-RU" sz="3200" dirty="0" smtClean="0"/>
              <a:t>Средний койко-день больных 1 категории</a:t>
            </a:r>
            <a:endParaRPr lang="uk-UA" sz="3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420989"/>
              </p:ext>
            </p:extLst>
          </p:nvPr>
        </p:nvGraphicFramePr>
        <p:xfrm>
          <a:off x="611560" y="1988840"/>
          <a:ext cx="7128792" cy="2112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656184"/>
                <a:gridCol w="1656184"/>
                <a:gridCol w="1584176"/>
              </a:tblGrid>
              <a:tr h="1056117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больных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Койко-дни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Средний койко-день</a:t>
                      </a:r>
                      <a:endParaRPr lang="uk-UA" dirty="0"/>
                    </a:p>
                  </a:txBody>
                  <a:tcPr/>
                </a:tc>
              </a:tr>
              <a:tr h="105611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1-категория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256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64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17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64704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Выписано-165 больных</a:t>
            </a:r>
            <a:r>
              <a:rPr lang="ru-RU" sz="2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Переведено-7 больных</a:t>
            </a:r>
            <a:r>
              <a:rPr lang="ru-RU" dirty="0" smtClean="0"/>
              <a:t>.</a:t>
            </a:r>
            <a:endParaRPr lang="uk-UA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867921"/>
              </p:ext>
            </p:extLst>
          </p:nvPr>
        </p:nvGraphicFramePr>
        <p:xfrm>
          <a:off x="776861" y="2348880"/>
          <a:ext cx="6240015" cy="2120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005"/>
                <a:gridCol w="2080005"/>
                <a:gridCol w="2080005"/>
              </a:tblGrid>
              <a:tr h="706877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год.</a:t>
                      </a:r>
                      <a:endParaRPr lang="uk-UA" dirty="0"/>
                    </a:p>
                  </a:txBody>
                  <a:tcPr/>
                </a:tc>
              </a:tr>
              <a:tr h="70687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Умерло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uk-UA" dirty="0"/>
                    </a:p>
                  </a:txBody>
                  <a:tcPr/>
                </a:tc>
              </a:tr>
              <a:tr h="70687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Летальность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7,5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54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20688"/>
            <a:ext cx="849694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Из 16 умерших аутопсии подверглось14.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Во всех случаях были распространённые формы туберкулёза:</a:t>
            </a:r>
            <a:br>
              <a:rPr lang="ru-RU" sz="2800" dirty="0" smtClean="0"/>
            </a:br>
            <a:r>
              <a:rPr lang="ru-RU" sz="2800" dirty="0" smtClean="0"/>
              <a:t> - казеозная пневмония -4 </a:t>
            </a:r>
            <a:br>
              <a:rPr lang="ru-RU" sz="2800" dirty="0" smtClean="0"/>
            </a:br>
            <a:r>
              <a:rPr lang="ru-RU" sz="2800" dirty="0" smtClean="0"/>
              <a:t> - милиарный – 5</a:t>
            </a:r>
            <a:br>
              <a:rPr lang="ru-RU" sz="2800" dirty="0" smtClean="0"/>
            </a:br>
            <a:r>
              <a:rPr lang="ru-RU" sz="2800" dirty="0" smtClean="0"/>
              <a:t> - диссеминированный </a:t>
            </a:r>
            <a:r>
              <a:rPr lang="ru-RU" sz="2800" dirty="0" smtClean="0"/>
              <a:t>-1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- инфильтративный - 6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У 8 умерших туберкулёз в сочетании с ВИЧ – инфекцией, из них 5 случаев  </a:t>
            </a:r>
            <a:r>
              <a:rPr lang="ru-RU" sz="2800" dirty="0" err="1" smtClean="0"/>
              <a:t>менингоэнцефалита</a:t>
            </a:r>
            <a:r>
              <a:rPr lang="ru-RU" sz="2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Расхождения между клиническим и патологоанатомическим диагнозами не было.</a:t>
            </a:r>
          </a:p>
          <a:p>
            <a:r>
              <a:rPr lang="ru-RU" dirty="0" smtClean="0"/>
              <a:t> 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8567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1231</TotalTime>
  <Words>677</Words>
  <Application>Microsoft Office PowerPoint</Application>
  <PresentationFormat>Экран (4:3)</PresentationFormat>
  <Paragraphs>222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Воздушный поток</vt:lpstr>
      <vt:lpstr>Отчёт 2 отделения за 2019год</vt:lpstr>
      <vt:lpstr>Отделение на 50 коек.</vt:lpstr>
      <vt:lpstr>Показатели работы отделения</vt:lpstr>
      <vt:lpstr>Пролечено 181 больной из 692 поступивших в стационар (26%). В2018 году пролечено 199 больных. </vt:lpstr>
      <vt:lpstr>Презентация PowerPoint</vt:lpstr>
      <vt:lpstr>Средний койко-день больных 4-ой категории</vt:lpstr>
      <vt:lpstr>Средний койко-день больных 1 категории</vt:lpstr>
      <vt:lpstr>Презентация PowerPoint</vt:lpstr>
      <vt:lpstr>Презентация PowerPoint</vt:lpstr>
      <vt:lpstr>Категории больных пролеченных в отделении.</vt:lpstr>
      <vt:lpstr>Презентация PowerPoint</vt:lpstr>
      <vt:lpstr>Формы туберкулёза лёгких</vt:lpstr>
      <vt:lpstr>Поражение туберкулёзом других органов и систем</vt:lpstr>
      <vt:lpstr>Сопутствующая паталогия</vt:lpstr>
      <vt:lpstr>Презентация PowerPoint</vt:lpstr>
      <vt:lpstr>Больные 4-ой категории из:</vt:lpstr>
      <vt:lpstr>Эффективность лечения больных 4-ой категории</vt:lpstr>
      <vt:lpstr>РифТБ</vt:lpstr>
      <vt:lpstr>МРТБ</vt:lpstr>
      <vt:lpstr>РРТБ</vt:lpstr>
      <vt:lpstr>Новые схемы лечения.</vt:lpstr>
      <vt:lpstr>Больные 4-ой категории из:</vt:lpstr>
      <vt:lpstr>Эффективность лечения больных с неудачей лечения на предыдущих этапах.</vt:lpstr>
      <vt:lpstr>Менинго-энцефалиты</vt:lpstr>
      <vt:lpstr>Туберкулёз в сочетании с ВИЧ инфекцией</vt:lpstr>
      <vt:lpstr>МСЭК</vt:lpstr>
      <vt:lpstr>На санаторное лечение направлено-10 больных</vt:lpstr>
      <vt:lpstr>Побочные действия противотуберкулёзных препаратов.</vt:lpstr>
      <vt:lpstr>Выводы</vt:lpstr>
      <vt:lpstr>Спасибо за внимание.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2 отделения за 2017год</dc:title>
  <dc:creator>admin</dc:creator>
  <cp:lastModifiedBy>Admin</cp:lastModifiedBy>
  <cp:revision>107</cp:revision>
  <dcterms:created xsi:type="dcterms:W3CDTF">2018-01-09T15:59:57Z</dcterms:created>
  <dcterms:modified xsi:type="dcterms:W3CDTF">2020-01-13T18:11:02Z</dcterms:modified>
</cp:coreProperties>
</file>