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7559675" cy="10691813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30" autoAdjust="0"/>
  </p:normalViewPr>
  <p:slideViewPr>
    <p:cSldViewPr>
      <p:cViewPr varScale="1">
        <p:scale>
          <a:sx n="94" d="100"/>
          <a:sy n="94" d="100"/>
        </p:scale>
        <p:origin x="-20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24" y="919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15900" y="812800"/>
            <a:ext cx="7126288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" altLang="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" altLang="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" altLang="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" altLang="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fld id="{65696413-BEEB-4707-B4EE-4A0E1A1A263D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26290820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C407832-5EB2-485A-A003-F39713FF5ECF}" type="slidenum">
              <a:rPr lang="" altLang=""/>
              <a:pPr/>
              <a:t>1</a:t>
            </a:fld>
            <a:endParaRPr lang="" altLang="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8075" y="812800"/>
            <a:ext cx="5343525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 altLang="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211937-2F56-44B4-9226-A69D7A77C3AB}" type="slidenum">
              <a:rPr lang="" altLang=""/>
              <a:pPr/>
              <a:t>10</a:t>
            </a:fld>
            <a:endParaRPr lang="" altLang="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 altLang="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46CBFB6-145A-4EEF-9795-8F0E9C838A3B}" type="slidenum">
              <a:rPr lang="" altLang=""/>
              <a:pPr/>
              <a:t>11</a:t>
            </a:fld>
            <a:endParaRPr lang="" altLang=""/>
          </a:p>
        </p:txBody>
      </p:sp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 altLang="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F029D27-4EC9-40BB-A768-49A385B44F0F}" type="slidenum">
              <a:rPr lang="" altLang=""/>
              <a:pPr/>
              <a:t>12</a:t>
            </a:fld>
            <a:endParaRPr lang="" altLang="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 altLang="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0843F3-2E85-4BA7-B734-8CB58C0B9EBC}" type="slidenum">
              <a:rPr lang="" altLang=""/>
              <a:pPr/>
              <a:t>13</a:t>
            </a:fld>
            <a:endParaRPr lang="" altLang=""/>
          </a:p>
        </p:txBody>
      </p:sp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 altLang="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BADEB5A-01C8-48FA-9BF1-463E9BFC9A1A}" type="slidenum">
              <a:rPr lang="" altLang=""/>
              <a:pPr/>
              <a:t>14</a:t>
            </a:fld>
            <a:endParaRPr lang="" altLang=""/>
          </a:p>
        </p:txBody>
      </p:sp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 altLang="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DDF662-F21C-4094-A846-F9016C1F83DB}" type="slidenum">
              <a:rPr lang="" altLang=""/>
              <a:pPr/>
              <a:t>15</a:t>
            </a:fld>
            <a:endParaRPr lang="" altLang=""/>
          </a:p>
        </p:txBody>
      </p:sp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 altLang="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3BCD43B-A283-4DA9-A514-88A1B2F438EA}" type="slidenum">
              <a:rPr lang="" altLang=""/>
              <a:pPr/>
              <a:t>16</a:t>
            </a:fld>
            <a:endParaRPr lang="" altLang=""/>
          </a:p>
        </p:txBody>
      </p:sp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 altLang="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F7EC818-5E4E-4772-8A07-F4FE18802412}" type="slidenum">
              <a:rPr lang="" altLang=""/>
              <a:pPr/>
              <a:t>17</a:t>
            </a:fld>
            <a:endParaRPr lang="" altLang=""/>
          </a:p>
        </p:txBody>
      </p:sp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 altLang="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8BF8661-16D1-4361-ADD1-0FA84EBE4B93}" type="slidenum">
              <a:rPr lang="" altLang=""/>
              <a:pPr/>
              <a:t>18</a:t>
            </a:fld>
            <a:endParaRPr lang="" altLang=""/>
          </a:p>
        </p:txBody>
      </p:sp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 altLang="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94B4C4-19A9-4529-B95D-046BBABF9C7E}" type="slidenum">
              <a:rPr lang="" altLang=""/>
              <a:pPr/>
              <a:t>19</a:t>
            </a:fld>
            <a:endParaRPr lang="" altLang=""/>
          </a:p>
        </p:txBody>
      </p:sp>
      <p:sp>
        <p:nvSpPr>
          <p:cNvPr id="41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 altLang="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41748C-21A3-4288-A80C-4EDD60A40AD9}" type="slidenum">
              <a:rPr lang="" altLang=""/>
              <a:pPr/>
              <a:t>2</a:t>
            </a:fld>
            <a:endParaRPr lang="" altLang="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8075" y="812800"/>
            <a:ext cx="5343525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 altLang="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84FAC2-16A4-46BD-9B41-F395BB6EB5A2}" type="slidenum">
              <a:rPr lang="" altLang=""/>
              <a:pPr/>
              <a:t>3</a:t>
            </a:fld>
            <a:endParaRPr lang="" altLang="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 altLang="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B2533A-AAC3-4977-B052-23AC7B7179DD}" type="slidenum">
              <a:rPr lang="" altLang=""/>
              <a:pPr/>
              <a:t>4</a:t>
            </a:fld>
            <a:endParaRPr lang="" altLang="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 altLang="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BFBDA5C-F4AD-471C-AAD0-721E04D899C4}" type="slidenum">
              <a:rPr lang="" altLang=""/>
              <a:pPr/>
              <a:t>5</a:t>
            </a:fld>
            <a:endParaRPr lang="" altLang="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 altLang="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F54659E-9DB6-4716-9442-293D71586928}" type="slidenum">
              <a:rPr lang="" altLang=""/>
              <a:pPr/>
              <a:t>6</a:t>
            </a:fld>
            <a:endParaRPr lang="" altLang="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 altLang="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BD6834-06A8-4C07-B36C-2BB89F73E7BD}" type="slidenum">
              <a:rPr lang="" altLang=""/>
              <a:pPr/>
              <a:t>7</a:t>
            </a:fld>
            <a:endParaRPr lang="" altLang="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 altLang="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C378662-1FB1-467E-B428-15F4D6FB81ED}" type="slidenum">
              <a:rPr lang="" altLang=""/>
              <a:pPr/>
              <a:t>8</a:t>
            </a:fld>
            <a:endParaRPr lang="" altLang="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 altLang="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3B2B9E7-46D8-480F-948D-F1D8CB8010ED}" type="slidenum">
              <a:rPr lang="" altLang=""/>
              <a:pPr/>
              <a:t>9</a:t>
            </a:fld>
            <a:endParaRPr lang="" altLang=""/>
          </a:p>
        </p:txBody>
      </p:sp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 altLang="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D8CEF70-E8B0-4011-BA79-C1DC0152AEA9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1594722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9768E0E-0A54-40DE-8555-7D9A3764369F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268729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64350" y="1604963"/>
            <a:ext cx="2135188" cy="39751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254750" cy="39751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A2B8C5E-870D-4BE5-AB33-C43145244DFC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3372224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8725" y="4192588"/>
            <a:ext cx="7770813" cy="8572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457200" y="6356350"/>
            <a:ext cx="2132013" cy="363538"/>
          </a:xfrm>
        </p:spPr>
        <p:txBody>
          <a:bodyPr/>
          <a:lstStyle>
            <a:lvl1pPr>
              <a:defRPr/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>
          <a:xfrm>
            <a:off x="6553200" y="6356350"/>
            <a:ext cx="2132013" cy="363538"/>
          </a:xfrm>
        </p:spPr>
        <p:txBody>
          <a:bodyPr/>
          <a:lstStyle>
            <a:lvl1pPr>
              <a:defRPr/>
            </a:lvl1pPr>
          </a:lstStyle>
          <a:p>
            <a:fld id="{EB26F635-20F7-4733-BC8C-1E4F4C39C162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752492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F851F3A-EFD7-4C50-A209-059D1DB08079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4242481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F0B20DA-80DA-408A-B84F-452ADE336839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3727186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396223D-971B-4E12-AEF6-E45D5BCADA25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1945048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5FB9AC6-9B75-4FAF-B2A3-B1B1FA440AD8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27467969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16DC5DB-ECBF-449C-AE2C-2CA60907F09D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41184788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CC26720-951C-4D66-A672-7AFAC7E74A1F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18236430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3E93C93-2D01-4046-A0F3-B319D164D120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88402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E9C2B3F-46E0-4139-9DCB-C09D98D22F6B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2429749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D824F2F-4ADF-4956-A1DA-B6E3BDB7AE28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20838564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0243DA4-3FD5-410B-AB0D-861B0DA288AD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38802612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9EA5D68-2707-43FA-88CC-7E72A668F44E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32851798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44563CA-BAEF-44E2-AC09-CA283DD54BB3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2563607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4744A78-3EBD-4FBE-922B-4A039C60BB9B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1015448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397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397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A0ABBB4-6232-4792-9070-4349137AEC22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187865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0A867AA-EF35-4447-8859-7C1E17C8A1EC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3004309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D92C20B-B3F3-438E-A98C-08C82960D65C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2734032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F20BAB1-1B28-4D45-9EE6-E3C122DBD735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1231809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84977BF-BE3B-4862-B9E1-3539C4C41C49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3821135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21CD644-16C1-4095-B2C8-A07D660173AF}" type="slidenum">
              <a:rPr lang="" altLang=""/>
              <a:pPr/>
              <a:t>‹#›</a:t>
            </a:fld>
            <a:endParaRPr lang="" altLang=""/>
          </a:p>
        </p:txBody>
      </p:sp>
    </p:spTree>
    <p:extLst>
      <p:ext uri="{BB962C8B-B14F-4D97-AF65-F5344CB8AC3E}">
        <p14:creationId xmlns:p14="http://schemas.microsoft.com/office/powerpoint/2010/main" val="279714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28725" y="4192588"/>
            <a:ext cx="777081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" smtClean="0"/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</a:tabLst>
              <a:defRPr sz="1200">
                <a:solidFill>
                  <a:srgbClr val="8B8B8B"/>
                </a:solidFill>
                <a:latin typeface="+mn-lt"/>
                <a:cs typeface="Segoe UI" charset="0"/>
              </a:defRPr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</a:tabLst>
              <a:defRPr sz="1200">
                <a:solidFill>
                  <a:srgbClr val="8B8B8B"/>
                </a:solidFill>
                <a:latin typeface="+mn-lt"/>
                <a:cs typeface="Segoe UI" charset="0"/>
              </a:defRPr>
            </a:lvl1pPr>
          </a:lstStyle>
          <a:p>
            <a:fld id="{90B47780-F9E9-422B-B04A-036BC47EDA6D}" type="slidenum">
              <a:rPr lang="" altLang=""/>
              <a:pPr/>
              <a:t>‹#›</a:t>
            </a:fld>
            <a:endParaRPr lang="" altLang="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397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6908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" smtClean="0"/>
              <a:t>Для правки структуры щёлкните мышью</a:t>
            </a:r>
          </a:p>
          <a:p>
            <a:pPr lvl="1"/>
            <a:r>
              <a:rPr lang="en-GB" altLang="" smtClean="0"/>
              <a:t>Второй уровень структуры</a:t>
            </a:r>
          </a:p>
          <a:p>
            <a:pPr lvl="2"/>
            <a:r>
              <a:rPr lang="en-GB" altLang="" smtClean="0"/>
              <a:t>Третий уровень структуры</a:t>
            </a:r>
          </a:p>
          <a:p>
            <a:pPr lvl="3"/>
            <a:r>
              <a:rPr lang="en-GB" altLang="" smtClean="0"/>
              <a:t>Четвёртый уровень структуры</a:t>
            </a:r>
          </a:p>
          <a:p>
            <a:pPr lvl="4"/>
            <a:r>
              <a:rPr lang="en-GB" altLang="" smtClean="0"/>
              <a:t>Пятый уровень структуры</a:t>
            </a:r>
          </a:p>
          <a:p>
            <a:pPr lvl="4"/>
            <a:r>
              <a:rPr lang="en-GB" altLang="" smtClean="0"/>
              <a:t>Шестой уровень структуры</a:t>
            </a:r>
          </a:p>
          <a:p>
            <a:pPr lvl="4"/>
            <a:r>
              <a:rPr lang="en-GB" altLang="" smtClean="0"/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2" r:id="rId12"/>
  </p:sldLayoutIdLst>
  <p:hf sldNum="0" hdr="0" ftr="0"/>
  <p:txStyles>
    <p:titleStyle>
      <a:lvl1pPr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2pPr>
      <a:lvl3pPr marL="11430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3pPr>
      <a:lvl4pPr marL="16002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4pPr>
      <a:lvl5pPr marL="20574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57200" rtl="0" fontAlgn="base" hangingPunct="0">
        <a:lnSpc>
          <a:spcPct val="83000"/>
        </a:lnSpc>
        <a:spcBef>
          <a:spcPts val="14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83000"/>
        </a:lnSpc>
        <a:spcBef>
          <a:spcPts val="11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57200" rtl="0" fontAlgn="base" hangingPunct="0">
        <a:lnSpc>
          <a:spcPct val="83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57200" rtl="0" fontAlgn="base" hangingPunct="0">
        <a:lnSpc>
          <a:spcPct val="83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57200" rtl="0" fontAlgn="base" hangingPunct="0">
        <a:lnSpc>
          <a:spcPct val="8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57200" rtl="0" fontAlgn="base" hangingPunct="0">
        <a:lnSpc>
          <a:spcPct val="8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fontAlgn="base" hangingPunct="0">
        <a:lnSpc>
          <a:spcPct val="8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fontAlgn="base" hangingPunct="0">
        <a:lnSpc>
          <a:spcPct val="8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fontAlgn="base" hangingPunct="0">
        <a:lnSpc>
          <a:spcPct val="8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" smtClean="0"/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" smtClean="0"/>
              <a:t>Click to edit Master text styles</a:t>
            </a:r>
          </a:p>
          <a:p>
            <a:pPr lvl="1"/>
            <a:r>
              <a:rPr lang="en-GB" altLang="" smtClean="0"/>
              <a:t>Second level</a:t>
            </a:r>
          </a:p>
          <a:p>
            <a:pPr lvl="2"/>
            <a:r>
              <a:rPr lang="en-GB" altLang="" smtClean="0"/>
              <a:t>Third level</a:t>
            </a:r>
          </a:p>
          <a:p>
            <a:pPr lvl="3"/>
            <a:r>
              <a:rPr lang="en-GB" altLang="" smtClean="0"/>
              <a:t>Fourth level</a:t>
            </a:r>
          </a:p>
          <a:p>
            <a:pPr lvl="4"/>
            <a:r>
              <a:rPr lang="en-GB" altLang="" smtClean="0"/>
              <a:t>Fifth level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</a:tabLst>
              <a:defRPr sz="1200">
                <a:solidFill>
                  <a:srgbClr val="8B8B8B"/>
                </a:solidFill>
                <a:latin typeface="+mn-lt"/>
                <a:cs typeface="Segoe UI" charset="0"/>
              </a:defRPr>
            </a:lvl1pPr>
          </a:lstStyle>
          <a:p>
            <a:r>
              <a:rPr lang="" altLang=""/>
              <a:t>1/14/20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</a:tabLst>
              <a:defRPr sz="1200">
                <a:solidFill>
                  <a:srgbClr val="8B8B8B"/>
                </a:solidFill>
                <a:latin typeface="+mn-lt"/>
                <a:cs typeface="Segoe UI" charset="0"/>
              </a:defRPr>
            </a:lvl1pPr>
          </a:lstStyle>
          <a:p>
            <a:fld id="{A4809121-4EA4-4750-8B7B-AE6EB0F3E286}" type="slidenum">
              <a:rPr lang="" altLang=""/>
              <a:pPr/>
              <a:t>‹#›</a:t>
            </a:fld>
            <a:endParaRPr lang="" altLang="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2pPr>
      <a:lvl3pPr marL="11430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3pPr>
      <a:lvl4pPr marL="16002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4pPr>
      <a:lvl5pPr marL="20574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57200" rtl="0" fontAlgn="base" hangingPunct="0">
        <a:lnSpc>
          <a:spcPct val="83000"/>
        </a:lnSpc>
        <a:spcBef>
          <a:spcPts val="14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83000"/>
        </a:lnSpc>
        <a:spcBef>
          <a:spcPts val="11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57200" rtl="0" fontAlgn="base" hangingPunct="0">
        <a:lnSpc>
          <a:spcPct val="83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57200" rtl="0" fontAlgn="base" hangingPunct="0">
        <a:lnSpc>
          <a:spcPct val="83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57200" rtl="0" fontAlgn="base" hangingPunct="0">
        <a:lnSpc>
          <a:spcPct val="8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57200" rtl="0" fontAlgn="base" hangingPunct="0">
        <a:lnSpc>
          <a:spcPct val="8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fontAlgn="base" hangingPunct="0">
        <a:lnSpc>
          <a:spcPct val="8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fontAlgn="base" hangingPunct="0">
        <a:lnSpc>
          <a:spcPct val="8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fontAlgn="base" hangingPunct="0">
        <a:lnSpc>
          <a:spcPct val="8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27013" y="3733800"/>
            <a:ext cx="8964612" cy="1320800"/>
          </a:xfrm>
          <a:ln/>
        </p:spPr>
        <p:txBody>
          <a:bodyPr/>
          <a:lstStyle/>
          <a:p>
            <a:pPr algn="r"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" altLang="" sz="3200" b="1" dirty="0">
                <a:latin typeface="Calibri" charset="0"/>
              </a:rPr>
              <a:t>   Аналіз роботи </a:t>
            </a:r>
            <a:br>
              <a:rPr lang="" altLang="" sz="3200" b="1" dirty="0">
                <a:latin typeface="Calibri" charset="0"/>
              </a:rPr>
            </a:br>
            <a:r>
              <a:rPr lang="" altLang="" sz="3200" b="1" dirty="0">
                <a:latin typeface="Calibri" charset="0"/>
              </a:rPr>
              <a:t>фтизіотерапевтичного  відділення № 1 </a:t>
            </a:r>
            <a:br>
              <a:rPr lang="" altLang="" sz="3200" b="1" dirty="0">
                <a:latin typeface="Calibri" charset="0"/>
              </a:rPr>
            </a:br>
            <a:r>
              <a:rPr lang="" altLang="" sz="3200" b="1" dirty="0">
                <a:latin typeface="Calibri" charset="0"/>
              </a:rPr>
              <a:t>КНП ХОР»ОПТД№1» за </a:t>
            </a:r>
            <a:r>
              <a:rPr lang="" altLang="" sz="3200" b="1" dirty="0" smtClean="0">
                <a:latin typeface="Calibri" charset="0"/>
              </a:rPr>
              <a:t>201</a:t>
            </a:r>
            <a:r>
              <a:rPr lang="ru-RU" altLang="" sz="3200" b="1" dirty="0" smtClean="0">
                <a:latin typeface="Calibri" charset="0"/>
              </a:rPr>
              <a:t>9</a:t>
            </a:r>
            <a:r>
              <a:rPr lang="" altLang="" sz="3200" b="1" dirty="0" smtClean="0">
                <a:latin typeface="Calibri" charset="0"/>
              </a:rPr>
              <a:t> </a:t>
            </a:r>
            <a:r>
              <a:rPr lang="" altLang="" sz="3200" b="1" dirty="0">
                <a:latin typeface="Calibri" charset="0"/>
              </a:rPr>
              <a:t>р.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2600325" y="5341938"/>
            <a:ext cx="6400800" cy="835025"/>
          </a:xfrm>
          <a:ln/>
          <a:extLs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pPr marL="0" indent="0" algn="r" hangingPunct="1">
              <a:lnSpc>
                <a:spcPct val="100000"/>
              </a:lnSpc>
              <a:spcBef>
                <a:spcPts val="563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" altLang="" sz="2800">
                <a:solidFill>
                  <a:srgbClr val="00B0F0"/>
                </a:solidFill>
              </a:rPr>
              <a:t>Зав. відділення Cлепченко Н. С.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</a:pPr>
            <a:r>
              <a:rPr lang="" altLang="" sz="3600" b="1">
                <a:solidFill>
                  <a:srgbClr val="017BA1"/>
                </a:solidFill>
                <a:latin typeface="Calibri" charset="0"/>
              </a:rPr>
              <a:t>Перервали лікування в стаціонарі (ВДТБ)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57200" y="1138238"/>
            <a:ext cx="8229600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dirty="0">
                <a:latin typeface="Calibri" charset="0"/>
              </a:rPr>
              <a:t>                                                   </a:t>
            </a:r>
            <a:r>
              <a:rPr lang="" altLang="" sz="2800" b="1" dirty="0" smtClean="0">
                <a:latin typeface="Calibri" charset="0"/>
              </a:rPr>
              <a:t>201</a:t>
            </a:r>
            <a:r>
              <a:rPr lang="uk-UA" altLang="" sz="2800" b="1" dirty="0" smtClean="0">
                <a:latin typeface="Calibri" charset="0"/>
              </a:rPr>
              <a:t>9</a:t>
            </a:r>
            <a:r>
              <a:rPr lang="" altLang="" sz="2800" b="1" dirty="0" smtClean="0">
                <a:latin typeface="Calibri" charset="0"/>
              </a:rPr>
              <a:t>                           201</a:t>
            </a:r>
            <a:r>
              <a:rPr lang="uk-UA" altLang="" sz="2800" b="1" dirty="0" smtClean="0">
                <a:latin typeface="Calibri" charset="0"/>
              </a:rPr>
              <a:t>8</a:t>
            </a:r>
            <a:endParaRPr lang="" altLang="" sz="2800" b="1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b="1" dirty="0">
                <a:latin typeface="Calibri" charset="0"/>
              </a:rPr>
              <a:t>Самовільний відхід           </a:t>
            </a:r>
            <a:r>
              <a:rPr lang="uk-UA" altLang="" sz="2800" dirty="0" smtClean="0">
                <a:latin typeface="Calibri" charset="0"/>
              </a:rPr>
              <a:t>12</a:t>
            </a:r>
            <a:r>
              <a:rPr lang="" altLang="" sz="2800" dirty="0" smtClean="0">
                <a:latin typeface="Calibri" charset="0"/>
              </a:rPr>
              <a:t>                                </a:t>
            </a:r>
            <a:r>
              <a:rPr lang="uk-UA" altLang="" sz="2800" dirty="0" smtClean="0">
                <a:latin typeface="Calibri" charset="0"/>
              </a:rPr>
              <a:t>  8</a:t>
            </a: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b="1" dirty="0">
                <a:latin typeface="Calibri" charset="0"/>
              </a:rPr>
              <a:t>Переведено</a:t>
            </a:r>
            <a:r>
              <a:rPr lang="" altLang="" sz="2800" dirty="0">
                <a:latin typeface="Calibri" charset="0"/>
              </a:rPr>
              <a:t>                          </a:t>
            </a:r>
            <a:r>
              <a:rPr lang="uk-UA" altLang="" sz="2800" dirty="0" smtClean="0">
                <a:latin typeface="Calibri" charset="0"/>
              </a:rPr>
              <a:t>2</a:t>
            </a:r>
            <a:r>
              <a:rPr lang="" altLang="" sz="2800" dirty="0" smtClean="0">
                <a:latin typeface="Calibri" charset="0"/>
              </a:rPr>
              <a:t>                                  </a:t>
            </a:r>
            <a:r>
              <a:rPr lang="uk-UA" altLang="" sz="2800" dirty="0" smtClean="0">
                <a:latin typeface="Calibri" charset="0"/>
              </a:rPr>
              <a:t> </a:t>
            </a:r>
            <a:r>
              <a:rPr lang="" altLang="" sz="2800" dirty="0" smtClean="0">
                <a:latin typeface="Calibri" charset="0"/>
              </a:rPr>
              <a:t>1</a:t>
            </a: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b="1" dirty="0">
                <a:latin typeface="Calibri" charset="0"/>
              </a:rPr>
              <a:t>Вмерло </a:t>
            </a:r>
            <a:r>
              <a:rPr lang="" altLang="" sz="2800" dirty="0">
                <a:latin typeface="Calibri" charset="0"/>
              </a:rPr>
              <a:t>                                  </a:t>
            </a:r>
            <a:r>
              <a:rPr lang="uk-UA" altLang="" sz="2800" dirty="0" smtClean="0">
                <a:latin typeface="Calibri" charset="0"/>
              </a:rPr>
              <a:t>6</a:t>
            </a:r>
            <a:r>
              <a:rPr lang="" altLang="" sz="2800" dirty="0" smtClean="0">
                <a:latin typeface="Calibri" charset="0"/>
              </a:rPr>
              <a:t>                                   </a:t>
            </a:r>
            <a:r>
              <a:rPr lang="uk-UA" altLang="" sz="2800" dirty="0" smtClean="0">
                <a:latin typeface="Calibri" charset="0"/>
              </a:rPr>
              <a:t>2</a:t>
            </a: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r>
              <a:rPr lang="" altLang="" sz="2800" dirty="0">
                <a:latin typeface="Calibri" charset="0"/>
              </a:rPr>
              <a:t>таким чином,     із                 </a:t>
            </a:r>
            <a:r>
              <a:rPr lang="" altLang="" sz="2800" dirty="0" smtClean="0">
                <a:latin typeface="Calibri" charset="0"/>
              </a:rPr>
              <a:t>10</a:t>
            </a:r>
            <a:r>
              <a:rPr lang="uk-UA" altLang="" sz="2800" dirty="0" smtClean="0">
                <a:latin typeface="Calibri" charset="0"/>
              </a:rPr>
              <a:t>5</a:t>
            </a:r>
            <a:r>
              <a:rPr lang="" altLang="" sz="2800" dirty="0" smtClean="0">
                <a:latin typeface="Calibri" charset="0"/>
              </a:rPr>
              <a:t>                                  10</a:t>
            </a:r>
            <a:r>
              <a:rPr lang="uk-UA" altLang="" sz="2800" dirty="0" smtClean="0">
                <a:latin typeface="Calibri" charset="0"/>
              </a:rPr>
              <a:t>0</a:t>
            </a: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r>
              <a:rPr lang="" altLang="" sz="2800" dirty="0">
                <a:latin typeface="Calibri" charset="0"/>
              </a:rPr>
              <a:t>не </a:t>
            </a:r>
            <a:r>
              <a:rPr lang="" altLang="" sz="2800" b="1" dirty="0">
                <a:latin typeface="Calibri" charset="0"/>
              </a:rPr>
              <a:t>зроблено контрольний мазок</a:t>
            </a:r>
          </a:p>
          <a:p>
            <a:pPr hangingPunct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r>
              <a:rPr lang="" altLang="" sz="2800" dirty="0">
                <a:latin typeface="Calibri" charset="0"/>
              </a:rPr>
              <a:t>                                                   </a:t>
            </a:r>
            <a:r>
              <a:rPr lang="uk-UA" altLang="" sz="2800" dirty="0" smtClean="0">
                <a:latin typeface="Calibri" charset="0"/>
              </a:rPr>
              <a:t>20</a:t>
            </a:r>
            <a:r>
              <a:rPr lang="" altLang="" sz="2800" dirty="0" smtClean="0">
                <a:latin typeface="Calibri" charset="0"/>
              </a:rPr>
              <a:t>                              </a:t>
            </a:r>
            <a:r>
              <a:rPr lang="uk-UA" altLang="" sz="2800" dirty="0" smtClean="0">
                <a:latin typeface="Calibri" charset="0"/>
              </a:rPr>
              <a:t>       </a:t>
            </a:r>
            <a:r>
              <a:rPr lang="" altLang="" sz="2800" dirty="0" smtClean="0">
                <a:latin typeface="Calibri" charset="0"/>
              </a:rPr>
              <a:t>1</a:t>
            </a:r>
            <a:r>
              <a:rPr lang="uk-UA" altLang="" sz="2800" dirty="0">
                <a:latin typeface="Calibri" charset="0"/>
              </a:rPr>
              <a:t>1</a:t>
            </a:r>
            <a:r>
              <a:rPr lang="" altLang="" sz="2800" dirty="0" smtClean="0">
                <a:latin typeface="Calibri" charset="0"/>
              </a:rPr>
              <a:t> </a:t>
            </a: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r>
              <a:rPr lang="" altLang="" sz="2800" dirty="0">
                <a:latin typeface="Calibri" charset="0"/>
              </a:rPr>
              <a:t>                 що вплинуло на зниження ефективності</a:t>
            </a:r>
          </a:p>
          <a:p>
            <a:pPr hangingPunct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r>
              <a:rPr lang="" altLang="" sz="2800" dirty="0">
                <a:latin typeface="Calibri" charset="0"/>
              </a:rPr>
              <a:t>                   лікування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6863" y="274638"/>
            <a:ext cx="8389937" cy="863600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</a:pPr>
            <a:r>
              <a:rPr lang="" altLang="" sz="3600" b="1">
                <a:solidFill>
                  <a:srgbClr val="017BA1"/>
                </a:solidFill>
                <a:latin typeface="Calibri" charset="0"/>
              </a:rPr>
              <a:t>Ефективність лікування хворих 2 категорії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7200" y="1138238"/>
            <a:ext cx="8229600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dirty="0">
                <a:latin typeface="Calibri" charset="0"/>
              </a:rPr>
              <a:t>                                                  </a:t>
            </a:r>
            <a:r>
              <a:rPr lang="" altLang="" sz="2800" b="1" dirty="0" smtClean="0">
                <a:latin typeface="Calibri" charset="0"/>
              </a:rPr>
              <a:t>201</a:t>
            </a:r>
            <a:r>
              <a:rPr lang="uk-UA" altLang="" sz="2800" b="1" dirty="0" smtClean="0">
                <a:latin typeface="Calibri" charset="0"/>
              </a:rPr>
              <a:t>9</a:t>
            </a:r>
            <a:r>
              <a:rPr lang="" altLang="" sz="2800" b="1" dirty="0" smtClean="0">
                <a:latin typeface="Calibri" charset="0"/>
              </a:rPr>
              <a:t>   </a:t>
            </a:r>
            <a:r>
              <a:rPr lang="" altLang="" sz="2800" dirty="0" smtClean="0">
                <a:latin typeface="Calibri" charset="0"/>
              </a:rPr>
              <a:t>                        </a:t>
            </a:r>
            <a:r>
              <a:rPr lang="" altLang="" sz="2800" b="1" dirty="0" smtClean="0">
                <a:latin typeface="Calibri" charset="0"/>
              </a:rPr>
              <a:t>201</a:t>
            </a:r>
            <a:r>
              <a:rPr lang="uk-UA" altLang="" sz="2800" b="1" dirty="0" smtClean="0">
                <a:latin typeface="Calibri" charset="0"/>
              </a:rPr>
              <a:t>8</a:t>
            </a:r>
            <a:endParaRPr lang="" altLang="" sz="2800" b="1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dirty="0">
                <a:latin typeface="Calibri" charset="0"/>
              </a:rPr>
              <a:t>Всього с  ТВ 2 кат. М+          </a:t>
            </a:r>
            <a:r>
              <a:rPr lang="uk-UA" altLang="" sz="2800" dirty="0" smtClean="0">
                <a:latin typeface="Calibri" charset="0"/>
              </a:rPr>
              <a:t>31</a:t>
            </a:r>
            <a:r>
              <a:rPr lang="" altLang="" sz="2800" dirty="0" smtClean="0">
                <a:latin typeface="Calibri" charset="0"/>
              </a:rPr>
              <a:t>                              </a:t>
            </a:r>
            <a:r>
              <a:rPr lang="uk-UA" altLang="" sz="2800" dirty="0" smtClean="0">
                <a:latin typeface="Calibri" charset="0"/>
              </a:rPr>
              <a:t>17</a:t>
            </a: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dirty="0">
                <a:latin typeface="Calibri" charset="0"/>
              </a:rPr>
              <a:t>Обезбацилення по мазку:</a:t>
            </a:r>
          </a:p>
          <a:p>
            <a:pPr hangingPunct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r>
              <a:rPr lang="" altLang="" sz="2800" dirty="0">
                <a:latin typeface="Calibri" charset="0"/>
              </a:rPr>
              <a:t>     працюючі         (5 осіб) </a:t>
            </a:r>
            <a:r>
              <a:rPr lang="uk-UA" altLang="" sz="2800" dirty="0" smtClean="0">
                <a:latin typeface="Calibri" charset="0"/>
              </a:rPr>
              <a:t>  </a:t>
            </a:r>
            <a:r>
              <a:rPr lang="uk-UA" altLang="" sz="2800" dirty="0" smtClean="0">
                <a:solidFill>
                  <a:srgbClr val="C00000"/>
                </a:solidFill>
                <a:latin typeface="Calibri" charset="0"/>
              </a:rPr>
              <a:t>80</a:t>
            </a:r>
            <a:r>
              <a:rPr lang="" altLang="" sz="2800" dirty="0" smtClean="0">
                <a:solidFill>
                  <a:srgbClr val="C00000"/>
                </a:solidFill>
                <a:latin typeface="Calibri" charset="0"/>
              </a:rPr>
              <a:t>%</a:t>
            </a:r>
            <a:r>
              <a:rPr lang="" altLang="" sz="2800" dirty="0" smtClean="0">
                <a:latin typeface="Calibri" charset="0"/>
              </a:rPr>
              <a:t>            </a:t>
            </a:r>
            <a:r>
              <a:rPr lang="uk-UA" altLang="" sz="2800" dirty="0" smtClean="0">
                <a:latin typeface="Calibri" charset="0"/>
              </a:rPr>
              <a:t>    </a:t>
            </a:r>
            <a:r>
              <a:rPr lang="" altLang="" sz="2800" dirty="0" smtClean="0">
                <a:latin typeface="Calibri" charset="0"/>
              </a:rPr>
              <a:t> (</a:t>
            </a:r>
            <a:r>
              <a:rPr lang="uk-UA" altLang="" sz="2800" dirty="0" smtClean="0">
                <a:latin typeface="Calibri" charset="0"/>
              </a:rPr>
              <a:t>5</a:t>
            </a:r>
            <a:r>
              <a:rPr lang="" altLang="" sz="2800" dirty="0" smtClean="0">
                <a:latin typeface="Calibri" charset="0"/>
              </a:rPr>
              <a:t> ос</a:t>
            </a:r>
            <a:r>
              <a:rPr lang="uk-UA" altLang="" sz="2800" dirty="0" smtClean="0">
                <a:latin typeface="Calibri" charset="0"/>
              </a:rPr>
              <a:t>і</a:t>
            </a:r>
            <a:r>
              <a:rPr lang="" altLang="" sz="2800" dirty="0" smtClean="0">
                <a:latin typeface="Calibri" charset="0"/>
              </a:rPr>
              <a:t>б) </a:t>
            </a:r>
            <a:r>
              <a:rPr lang="" altLang="" sz="2800" dirty="0">
                <a:solidFill>
                  <a:srgbClr val="C00000"/>
                </a:solidFill>
                <a:latin typeface="Calibri" charset="0"/>
              </a:rPr>
              <a:t>100%</a:t>
            </a:r>
          </a:p>
          <a:p>
            <a:pPr hangingPunct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r>
              <a:rPr lang="" altLang="" sz="2800" dirty="0">
                <a:latin typeface="Calibri" charset="0"/>
              </a:rPr>
              <a:t>     не  працюючі   </a:t>
            </a:r>
            <a:r>
              <a:rPr lang="" altLang="" sz="2800" dirty="0" smtClean="0">
                <a:latin typeface="Calibri" charset="0"/>
              </a:rPr>
              <a:t>(</a:t>
            </a:r>
            <a:r>
              <a:rPr lang="uk-UA" altLang="" sz="2800" dirty="0" smtClean="0">
                <a:latin typeface="Calibri" charset="0"/>
              </a:rPr>
              <a:t>26 </a:t>
            </a:r>
            <a:r>
              <a:rPr lang="" altLang="" sz="2800" dirty="0" smtClean="0">
                <a:latin typeface="Calibri" charset="0"/>
              </a:rPr>
              <a:t>осіб</a:t>
            </a:r>
            <a:r>
              <a:rPr lang="" altLang="" sz="2800" dirty="0">
                <a:latin typeface="Calibri" charset="0"/>
              </a:rPr>
              <a:t>) </a:t>
            </a:r>
            <a:r>
              <a:rPr lang="uk-UA" altLang="" sz="2800" dirty="0" smtClean="0">
                <a:solidFill>
                  <a:srgbClr val="C00000"/>
                </a:solidFill>
                <a:latin typeface="Calibri" charset="0"/>
              </a:rPr>
              <a:t>96,3</a:t>
            </a:r>
            <a:r>
              <a:rPr lang="" altLang="" sz="2800" dirty="0" smtClean="0">
                <a:solidFill>
                  <a:srgbClr val="C00000"/>
                </a:solidFill>
                <a:latin typeface="Calibri" charset="0"/>
              </a:rPr>
              <a:t>%              </a:t>
            </a:r>
            <a:r>
              <a:rPr lang="" altLang="" sz="2800" dirty="0">
                <a:latin typeface="Calibri" charset="0"/>
              </a:rPr>
              <a:t>(</a:t>
            </a:r>
            <a:r>
              <a:rPr lang="" altLang="" sz="2800" dirty="0" smtClean="0">
                <a:latin typeface="Calibri" charset="0"/>
              </a:rPr>
              <a:t>1</a:t>
            </a:r>
            <a:r>
              <a:rPr lang="uk-UA" altLang="" sz="2800" dirty="0" smtClean="0">
                <a:latin typeface="Calibri" charset="0"/>
              </a:rPr>
              <a:t>2</a:t>
            </a:r>
            <a:r>
              <a:rPr lang="" altLang="" sz="2800" dirty="0" smtClean="0">
                <a:latin typeface="Calibri" charset="0"/>
              </a:rPr>
              <a:t>осіб</a:t>
            </a:r>
            <a:r>
              <a:rPr lang="" altLang="" sz="2800" dirty="0">
                <a:latin typeface="Calibri" charset="0"/>
              </a:rPr>
              <a:t>) </a:t>
            </a:r>
            <a:r>
              <a:rPr lang="uk-UA" altLang="" sz="2800" dirty="0" smtClean="0">
                <a:solidFill>
                  <a:srgbClr val="C00000"/>
                </a:solidFill>
                <a:latin typeface="Calibri" charset="0"/>
              </a:rPr>
              <a:t>50</a:t>
            </a:r>
            <a:r>
              <a:rPr lang="" altLang="" sz="2800" dirty="0" smtClean="0">
                <a:solidFill>
                  <a:srgbClr val="C00000"/>
                </a:solidFill>
                <a:latin typeface="Calibri" charset="0"/>
              </a:rPr>
              <a:t>%</a:t>
            </a:r>
            <a:endParaRPr lang="" altLang="" sz="2800" dirty="0">
              <a:solidFill>
                <a:srgbClr val="C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r>
              <a:rPr lang="" altLang="" sz="2800" dirty="0">
                <a:latin typeface="Calibri" charset="0"/>
              </a:rPr>
              <a:t>     </a:t>
            </a:r>
          </a:p>
          <a:p>
            <a:pPr hangingPunct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r>
              <a:rPr lang="" altLang="" sz="2800" dirty="0">
                <a:latin typeface="Calibri" charset="0"/>
              </a:rPr>
              <a:t>    Всього                               </a:t>
            </a:r>
            <a:r>
              <a:rPr lang="uk-UA" altLang="" sz="2800" dirty="0" smtClean="0">
                <a:solidFill>
                  <a:srgbClr val="C00000"/>
                </a:solidFill>
                <a:latin typeface="Calibri" charset="0"/>
              </a:rPr>
              <a:t>93,5</a:t>
            </a:r>
            <a:r>
              <a:rPr lang="" altLang="" sz="2800" dirty="0" smtClean="0">
                <a:solidFill>
                  <a:srgbClr val="C00000"/>
                </a:solidFill>
                <a:latin typeface="Calibri" charset="0"/>
              </a:rPr>
              <a:t>%</a:t>
            </a:r>
            <a:r>
              <a:rPr lang="uk-UA" altLang="" sz="2800" dirty="0" smtClean="0">
                <a:solidFill>
                  <a:srgbClr val="C00000"/>
                </a:solidFill>
                <a:latin typeface="Calibri" charset="0"/>
              </a:rPr>
              <a:t>                         58,8</a:t>
            </a:r>
            <a:r>
              <a:rPr lang="" altLang="" sz="2800" dirty="0">
                <a:solidFill>
                  <a:srgbClr val="C00000"/>
                </a:solidFill>
                <a:latin typeface="Calibri" charset="0"/>
              </a:rPr>
              <a:t>%</a:t>
            </a:r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3656013" y="3887788"/>
            <a:ext cx="611187" cy="152400"/>
          </a:xfrm>
          <a:custGeom>
            <a:avLst/>
            <a:gdLst>
              <a:gd name="G0" fmla="min 1698 423"/>
              <a:gd name="G1" fmla="*/ 32767 1698 1"/>
              <a:gd name="G2" fmla="*/ G1 1 G0"/>
              <a:gd name="G3" fmla="+- 0 0 50000"/>
              <a:gd name="G4" fmla="+- 32767 0 50000"/>
              <a:gd name="G5" fmla="?: G4 50000 32767"/>
              <a:gd name="G6" fmla="?: G3 0 G4"/>
              <a:gd name="G7" fmla="+- 0 0 50000"/>
              <a:gd name="G8" fmla="+- G2 0 50000"/>
              <a:gd name="G9" fmla="?: G8 50000 G2"/>
              <a:gd name="G10" fmla="?: G7 0 G8"/>
              <a:gd name="G11" fmla="*/ G0 G10 1"/>
              <a:gd name="G12" fmla="*/ G11 1 32767"/>
              <a:gd name="G13" fmla="+- 1698 0 G12"/>
              <a:gd name="G14" fmla="*/ 423 G6 1"/>
              <a:gd name="G15" fmla="*/ G14 1 32767"/>
              <a:gd name="G16" fmla="*/ 423 1 2"/>
              <a:gd name="G17" fmla="+- G16 0 G15"/>
              <a:gd name="G18" fmla="+- G16 G15 0"/>
              <a:gd name="G19" fmla="+- G18 0 0"/>
              <a:gd name="G20" fmla="*/ 423 1 2"/>
              <a:gd name="G21" fmla="*/ G17 G12 1"/>
              <a:gd name="G22" fmla="*/ G21 1 G20"/>
              <a:gd name="G23" fmla="+- G13 G22 0"/>
              <a:gd name="G24" fmla="+- G23 0 0"/>
              <a:gd name="G25" fmla="+- 423 0 0"/>
              <a:gd name="G26" fmla="+- 1698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434"/>
                </a:moveTo>
                <a:lnTo>
                  <a:pt x="645" y="434"/>
                </a:lnTo>
                <a:lnTo>
                  <a:pt x="645" y="0"/>
                </a:lnTo>
                <a:lnTo>
                  <a:pt x="1698" y="212"/>
                </a:lnTo>
                <a:lnTo>
                  <a:pt x="645" y="423"/>
                </a:lnTo>
                <a:lnTo>
                  <a:pt x="645" y="-10"/>
                </a:lnTo>
                <a:lnTo>
                  <a:pt x="0" y="-10"/>
                </a:lnTo>
                <a:close/>
              </a:path>
            </a:pathLst>
          </a:custGeom>
          <a:solidFill>
            <a:srgbClr val="4F81BD"/>
          </a:solidFill>
          <a:ln w="25560" cap="flat">
            <a:solidFill>
              <a:srgbClr val="3A5F8B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6251575" y="3887788"/>
            <a:ext cx="611188" cy="152400"/>
          </a:xfrm>
          <a:custGeom>
            <a:avLst/>
            <a:gdLst>
              <a:gd name="G0" fmla="min 1698 423"/>
              <a:gd name="G1" fmla="*/ 32767 1698 1"/>
              <a:gd name="G2" fmla="*/ G1 1 G0"/>
              <a:gd name="G3" fmla="+- 0 0 50000"/>
              <a:gd name="G4" fmla="+- 32767 0 50000"/>
              <a:gd name="G5" fmla="?: G4 50000 32767"/>
              <a:gd name="G6" fmla="?: G3 0 G4"/>
              <a:gd name="G7" fmla="+- 0 0 50000"/>
              <a:gd name="G8" fmla="+- G2 0 50000"/>
              <a:gd name="G9" fmla="?: G8 50000 G2"/>
              <a:gd name="G10" fmla="?: G7 0 G8"/>
              <a:gd name="G11" fmla="*/ G0 G10 1"/>
              <a:gd name="G12" fmla="*/ G11 1 32767"/>
              <a:gd name="G13" fmla="+- 1698 0 G12"/>
              <a:gd name="G14" fmla="*/ 423 G6 1"/>
              <a:gd name="G15" fmla="*/ G14 1 32767"/>
              <a:gd name="G16" fmla="*/ 423 1 2"/>
              <a:gd name="G17" fmla="+- G16 0 G15"/>
              <a:gd name="G18" fmla="+- G16 G15 0"/>
              <a:gd name="G19" fmla="+- G18 0 0"/>
              <a:gd name="G20" fmla="*/ 423 1 2"/>
              <a:gd name="G21" fmla="*/ G17 G12 1"/>
              <a:gd name="G22" fmla="*/ G21 1 G20"/>
              <a:gd name="G23" fmla="+- G13 G22 0"/>
              <a:gd name="G24" fmla="+- G23 0 0"/>
              <a:gd name="G25" fmla="+- 423 0 0"/>
              <a:gd name="G26" fmla="+- 1698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434"/>
                </a:moveTo>
                <a:lnTo>
                  <a:pt x="645" y="434"/>
                </a:lnTo>
                <a:lnTo>
                  <a:pt x="645" y="0"/>
                </a:lnTo>
                <a:lnTo>
                  <a:pt x="1698" y="212"/>
                </a:lnTo>
                <a:lnTo>
                  <a:pt x="645" y="423"/>
                </a:lnTo>
                <a:lnTo>
                  <a:pt x="645" y="-10"/>
                </a:lnTo>
                <a:lnTo>
                  <a:pt x="0" y="-10"/>
                </a:lnTo>
                <a:close/>
              </a:path>
            </a:pathLst>
          </a:custGeom>
          <a:solidFill>
            <a:srgbClr val="4F81BD"/>
          </a:solidFill>
          <a:ln w="25560" cap="flat">
            <a:solidFill>
              <a:srgbClr val="3A5F8B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3600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</a:pPr>
            <a:r>
              <a:rPr lang="" altLang="" sz="3600" b="1">
                <a:solidFill>
                  <a:srgbClr val="017BA1"/>
                </a:solidFill>
                <a:latin typeface="Calibri" charset="0"/>
              </a:rPr>
              <a:t>Перервали лікування в стаціонарі (2 кат.)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57200" y="1138238"/>
            <a:ext cx="8229600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dirty="0">
                <a:latin typeface="Calibri" charset="0"/>
              </a:rPr>
              <a:t>                                                   </a:t>
            </a:r>
            <a:r>
              <a:rPr lang="" altLang="" sz="2800" b="1" dirty="0" smtClean="0">
                <a:latin typeface="Calibri" charset="0"/>
              </a:rPr>
              <a:t>201</a:t>
            </a:r>
            <a:r>
              <a:rPr lang="uk-UA" altLang="" sz="2800" b="1" dirty="0" smtClean="0">
                <a:latin typeface="Calibri" charset="0"/>
              </a:rPr>
              <a:t>9</a:t>
            </a:r>
            <a:r>
              <a:rPr lang="" altLang="" sz="2800" b="1" dirty="0" smtClean="0">
                <a:latin typeface="Calibri" charset="0"/>
              </a:rPr>
              <a:t>                            201</a:t>
            </a:r>
            <a:r>
              <a:rPr lang="uk-UA" altLang="" sz="2800" b="1" dirty="0" smtClean="0">
                <a:latin typeface="Calibri" charset="0"/>
              </a:rPr>
              <a:t>8</a:t>
            </a:r>
            <a:endParaRPr lang="" altLang="" sz="2800" b="1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b="1" dirty="0">
                <a:latin typeface="Calibri" charset="0"/>
              </a:rPr>
              <a:t>Самовільний відхід             </a:t>
            </a:r>
            <a:r>
              <a:rPr lang="uk-UA" altLang="" sz="2800" dirty="0" smtClean="0">
                <a:latin typeface="Calibri" charset="0"/>
              </a:rPr>
              <a:t>3</a:t>
            </a:r>
            <a:r>
              <a:rPr lang="" altLang="" sz="2800" dirty="0" smtClean="0">
                <a:latin typeface="Calibri" charset="0"/>
              </a:rPr>
              <a:t>                                   </a:t>
            </a:r>
            <a:r>
              <a:rPr lang="uk-UA" altLang="" sz="2800" dirty="0" smtClean="0">
                <a:latin typeface="Calibri" charset="0"/>
              </a:rPr>
              <a:t>4</a:t>
            </a: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b="1" dirty="0">
                <a:latin typeface="Calibri" charset="0"/>
              </a:rPr>
              <a:t>Переведено</a:t>
            </a:r>
            <a:r>
              <a:rPr lang="" altLang="" sz="2800" dirty="0">
                <a:latin typeface="Calibri" charset="0"/>
              </a:rPr>
              <a:t>                           </a:t>
            </a:r>
            <a:r>
              <a:rPr lang="uk-UA" altLang="" sz="2800" dirty="0" smtClean="0">
                <a:latin typeface="Calibri" charset="0"/>
              </a:rPr>
              <a:t>0</a:t>
            </a:r>
            <a:r>
              <a:rPr lang="" altLang="" sz="2800" dirty="0" smtClean="0">
                <a:latin typeface="Calibri" charset="0"/>
              </a:rPr>
              <a:t>                                   </a:t>
            </a:r>
            <a:r>
              <a:rPr lang="" altLang="" sz="2800" dirty="0">
                <a:latin typeface="Calibri" charset="0"/>
              </a:rPr>
              <a:t>1</a:t>
            </a: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b="1" dirty="0">
                <a:latin typeface="Calibri" charset="0"/>
              </a:rPr>
              <a:t>Вмерло </a:t>
            </a:r>
            <a:r>
              <a:rPr lang="" altLang="" sz="2800" dirty="0">
                <a:latin typeface="Calibri" charset="0"/>
              </a:rPr>
              <a:t>                                   </a:t>
            </a:r>
            <a:r>
              <a:rPr lang="uk-UA" altLang="" sz="2800" dirty="0" smtClean="0">
                <a:latin typeface="Calibri" charset="0"/>
              </a:rPr>
              <a:t>0</a:t>
            </a:r>
            <a:r>
              <a:rPr lang="" altLang="" sz="2800" dirty="0" smtClean="0">
                <a:latin typeface="Calibri" charset="0"/>
              </a:rPr>
              <a:t>                                   </a:t>
            </a:r>
            <a:r>
              <a:rPr lang="" altLang="" sz="2800" dirty="0">
                <a:latin typeface="Calibri" charset="0"/>
              </a:rPr>
              <a:t>2</a:t>
            </a:r>
          </a:p>
          <a:p>
            <a:pPr hangingPunct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r>
              <a:rPr lang="" altLang="" sz="2800" dirty="0">
                <a:latin typeface="Calibri" charset="0"/>
              </a:rPr>
              <a:t>таким чином,     із                    </a:t>
            </a:r>
            <a:r>
              <a:rPr lang="uk-UA" altLang="" sz="2800" dirty="0" smtClean="0">
                <a:latin typeface="Calibri" charset="0"/>
              </a:rPr>
              <a:t>31</a:t>
            </a:r>
            <a:r>
              <a:rPr lang="" altLang="" sz="2800" dirty="0" smtClean="0">
                <a:latin typeface="Calibri" charset="0"/>
              </a:rPr>
              <a:t>                                  </a:t>
            </a:r>
            <a:r>
              <a:rPr lang="uk-UA" altLang="" sz="2800" dirty="0" smtClean="0">
                <a:latin typeface="Calibri" charset="0"/>
              </a:rPr>
              <a:t>17</a:t>
            </a: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r>
              <a:rPr lang="" altLang="" sz="2800" dirty="0">
                <a:latin typeface="Calibri" charset="0"/>
              </a:rPr>
              <a:t>не </a:t>
            </a:r>
            <a:r>
              <a:rPr lang="" altLang="" sz="2800" b="1" dirty="0">
                <a:latin typeface="Calibri" charset="0"/>
              </a:rPr>
              <a:t>зроблено контрольний мазок</a:t>
            </a:r>
          </a:p>
          <a:p>
            <a:pPr hangingPunct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r>
              <a:rPr lang="" altLang="" sz="2800" dirty="0">
                <a:latin typeface="Calibri" charset="0"/>
              </a:rPr>
              <a:t>                                                      </a:t>
            </a:r>
            <a:r>
              <a:rPr lang="uk-UA" altLang="" sz="2800" dirty="0" smtClean="0">
                <a:latin typeface="Calibri" charset="0"/>
              </a:rPr>
              <a:t>3</a:t>
            </a:r>
            <a:r>
              <a:rPr lang="" altLang="" sz="2800" dirty="0" smtClean="0">
                <a:latin typeface="Calibri" charset="0"/>
              </a:rPr>
              <a:t>                                   </a:t>
            </a:r>
            <a:r>
              <a:rPr lang="uk-UA" altLang="" sz="2800" dirty="0" smtClean="0">
                <a:latin typeface="Calibri" charset="0"/>
              </a:rPr>
              <a:t>7</a:t>
            </a:r>
            <a:r>
              <a:rPr lang="" altLang="" sz="2800" dirty="0" smtClean="0">
                <a:latin typeface="Calibri" charset="0"/>
              </a:rPr>
              <a:t>  </a:t>
            </a: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r>
              <a:rPr lang="" altLang="" sz="2800" dirty="0">
                <a:latin typeface="Calibri" charset="0"/>
              </a:rPr>
              <a:t>                 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457200" y="681038"/>
            <a:ext cx="8229600" cy="544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dirty="0">
                <a:latin typeface="Calibri" charset="0"/>
              </a:rPr>
              <a:t>                                               </a:t>
            </a:r>
            <a:r>
              <a:rPr lang="" altLang="" sz="2800" b="1" dirty="0" smtClean="0">
                <a:latin typeface="Calibri" charset="0"/>
              </a:rPr>
              <a:t>201</a:t>
            </a:r>
            <a:r>
              <a:rPr lang="uk-UA" altLang="" sz="2800" b="1" dirty="0" smtClean="0">
                <a:latin typeface="Calibri" charset="0"/>
              </a:rPr>
              <a:t>9</a:t>
            </a:r>
            <a:r>
              <a:rPr lang="" altLang="" sz="2800" b="1" dirty="0" smtClean="0">
                <a:latin typeface="Calibri" charset="0"/>
              </a:rPr>
              <a:t>                        201</a:t>
            </a:r>
            <a:r>
              <a:rPr lang="uk-UA" altLang="" sz="2800" b="1" dirty="0" smtClean="0">
                <a:latin typeface="Calibri" charset="0"/>
              </a:rPr>
              <a:t>8</a:t>
            </a:r>
            <a:endParaRPr lang="" altLang="" sz="2800" b="1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</a:pP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</a:pP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</a:pP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dirty="0">
                <a:latin typeface="Calibri" charset="0"/>
              </a:rPr>
              <a:t>З </a:t>
            </a:r>
            <a:r>
              <a:rPr lang="" altLang="" sz="2800" b="1" dirty="0">
                <a:latin typeface="Calibri" charset="0"/>
              </a:rPr>
              <a:t>нетуберкульозною    </a:t>
            </a:r>
            <a:r>
              <a:rPr lang="uk-UA" altLang="" sz="2800" dirty="0" smtClean="0">
                <a:latin typeface="Calibri" charset="0"/>
              </a:rPr>
              <a:t>7</a:t>
            </a:r>
            <a:r>
              <a:rPr lang="" altLang="" sz="2800" dirty="0" smtClean="0">
                <a:latin typeface="Calibri" charset="0"/>
              </a:rPr>
              <a:t> </a:t>
            </a:r>
            <a:r>
              <a:rPr lang="" altLang="" sz="2800" dirty="0">
                <a:latin typeface="Calibri" charset="0"/>
              </a:rPr>
              <a:t>(</a:t>
            </a:r>
            <a:r>
              <a:rPr lang="" altLang="" sz="2800" dirty="0" smtClean="0">
                <a:latin typeface="Calibri" charset="0"/>
              </a:rPr>
              <a:t>1</a:t>
            </a:r>
            <a:r>
              <a:rPr lang="uk-UA" altLang="" sz="2800" dirty="0" smtClean="0">
                <a:latin typeface="Calibri" charset="0"/>
              </a:rPr>
              <a:t>2</a:t>
            </a:r>
            <a:r>
              <a:rPr lang="" altLang="" sz="2800" dirty="0" smtClean="0">
                <a:latin typeface="Calibri" charset="0"/>
              </a:rPr>
              <a:t>,</a:t>
            </a:r>
            <a:r>
              <a:rPr lang="uk-UA" altLang="" sz="2800" dirty="0" smtClean="0">
                <a:latin typeface="Calibri" charset="0"/>
              </a:rPr>
              <a:t>7</a:t>
            </a:r>
            <a:r>
              <a:rPr lang="" altLang="" sz="2800" dirty="0" smtClean="0">
                <a:latin typeface="Calibri" charset="0"/>
              </a:rPr>
              <a:t> </a:t>
            </a:r>
            <a:r>
              <a:rPr lang="" altLang="" sz="2800" dirty="0">
                <a:latin typeface="Calibri" charset="0"/>
              </a:rPr>
              <a:t>дня) </a:t>
            </a:r>
            <a:r>
              <a:rPr lang="" altLang="" sz="2800" dirty="0" smtClean="0">
                <a:latin typeface="Calibri" charset="0"/>
              </a:rPr>
              <a:t>      </a:t>
            </a:r>
            <a:r>
              <a:rPr lang="uk-UA" altLang="" sz="2800" dirty="0" smtClean="0">
                <a:latin typeface="Calibri" charset="0"/>
              </a:rPr>
              <a:t>    </a:t>
            </a:r>
            <a:r>
              <a:rPr lang="" altLang="" sz="2800" dirty="0" smtClean="0">
                <a:latin typeface="Calibri" charset="0"/>
              </a:rPr>
              <a:t> </a:t>
            </a:r>
            <a:r>
              <a:rPr lang="uk-UA" altLang="" sz="2800" dirty="0" smtClean="0">
                <a:latin typeface="Calibri" charset="0"/>
              </a:rPr>
              <a:t>6</a:t>
            </a:r>
            <a:r>
              <a:rPr lang="" altLang="" sz="2800" dirty="0" smtClean="0">
                <a:latin typeface="Calibri" charset="0"/>
              </a:rPr>
              <a:t> (</a:t>
            </a:r>
            <a:r>
              <a:rPr lang="uk-UA" altLang="" sz="2800" dirty="0" smtClean="0">
                <a:latin typeface="Calibri" charset="0"/>
              </a:rPr>
              <a:t>10</a:t>
            </a:r>
            <a:r>
              <a:rPr lang="" altLang="" sz="2800" dirty="0" smtClean="0">
                <a:latin typeface="Calibri" charset="0"/>
              </a:rPr>
              <a:t>,5</a:t>
            </a:r>
            <a:r>
              <a:rPr lang="ru-RU" altLang="" sz="2800" dirty="0">
                <a:latin typeface="Calibri" charset="0"/>
              </a:rPr>
              <a:t>дня)</a:t>
            </a:r>
          </a:p>
          <a:p>
            <a:pPr algn="ctr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dirty="0" smtClean="0">
                <a:latin typeface="Calibri" charset="0"/>
              </a:rPr>
              <a:t> </a:t>
            </a:r>
            <a:r>
              <a:rPr lang="" altLang="" sz="2800" b="1" dirty="0" smtClean="0">
                <a:latin typeface="Calibri" charset="0"/>
              </a:rPr>
              <a:t>патолог</a:t>
            </a:r>
            <a:r>
              <a:rPr lang="uk-UA" altLang="" sz="2800" b="1" dirty="0" err="1" smtClean="0">
                <a:latin typeface="Calibri" charset="0"/>
              </a:rPr>
              <a:t>ією</a:t>
            </a:r>
            <a:r>
              <a:rPr lang="" altLang="" sz="2800" dirty="0" smtClean="0">
                <a:latin typeface="Calibri" charset="0"/>
              </a:rPr>
              <a:t>        </a:t>
            </a:r>
            <a:r>
              <a:rPr lang="uk-UA" altLang="" sz="2800" dirty="0" smtClean="0">
                <a:latin typeface="Calibri" charset="0"/>
              </a:rPr>
              <a:t> </a:t>
            </a:r>
            <a:r>
              <a:rPr lang="" altLang="" sz="2800" dirty="0" smtClean="0">
                <a:latin typeface="Calibri" charset="0"/>
              </a:rPr>
              <a:t>1</a:t>
            </a:r>
            <a:r>
              <a:rPr lang="uk-UA" altLang="" sz="2800" dirty="0" smtClean="0">
                <a:latin typeface="Calibri" charset="0"/>
              </a:rPr>
              <a:t> </a:t>
            </a:r>
            <a:r>
              <a:rPr lang="" altLang="" sz="2800" dirty="0" smtClean="0">
                <a:latin typeface="Calibri" charset="0"/>
              </a:rPr>
              <a:t>(пневмонія</a:t>
            </a:r>
            <a:r>
              <a:rPr lang="uk-UA" altLang="" sz="2800" dirty="0" smtClean="0">
                <a:latin typeface="Calibri" charset="0"/>
              </a:rPr>
              <a:t>)</a:t>
            </a:r>
            <a:r>
              <a:rPr lang="" altLang="" sz="2800" dirty="0" smtClean="0">
                <a:latin typeface="Calibri" charset="0"/>
              </a:rPr>
              <a:t> </a:t>
            </a:r>
            <a:r>
              <a:rPr lang="uk-UA" altLang="" sz="2800" dirty="0" smtClean="0">
                <a:latin typeface="Calibri" charset="0"/>
              </a:rPr>
              <a:t>12</a:t>
            </a:r>
            <a:r>
              <a:rPr lang="" altLang="" sz="2800" dirty="0" smtClean="0">
                <a:latin typeface="Calibri" charset="0"/>
              </a:rPr>
              <a:t>днів               </a:t>
            </a:r>
            <a:r>
              <a:rPr lang="uk-UA" altLang="" sz="2800" dirty="0" smtClean="0">
                <a:latin typeface="Calibri" charset="0"/>
              </a:rPr>
              <a:t>   </a:t>
            </a:r>
            <a:r>
              <a:rPr lang="" altLang="" sz="2800" dirty="0" smtClean="0">
                <a:latin typeface="Calibri" charset="0"/>
              </a:rPr>
              <a:t>3(ХНЗЛ</a:t>
            </a:r>
            <a:r>
              <a:rPr lang="" altLang="" sz="2800" dirty="0">
                <a:latin typeface="Calibri" charset="0"/>
              </a:rPr>
              <a:t>) </a:t>
            </a:r>
            <a:r>
              <a:rPr lang="uk-UA" altLang="" sz="2800" dirty="0" smtClean="0">
                <a:latin typeface="Calibri" charset="0"/>
              </a:rPr>
              <a:t>12</a:t>
            </a:r>
            <a:r>
              <a:rPr lang="" altLang="" sz="2800" dirty="0" smtClean="0">
                <a:latin typeface="Calibri" charset="0"/>
              </a:rPr>
              <a:t> дн</a:t>
            </a:r>
            <a:r>
              <a:rPr lang="uk-UA" altLang="" sz="2800" dirty="0" err="1" smtClean="0">
                <a:latin typeface="Calibri" charset="0"/>
              </a:rPr>
              <a:t>ів</a:t>
            </a:r>
            <a:r>
              <a:rPr lang="" altLang="" sz="2800" dirty="0" smtClean="0">
                <a:latin typeface="Calibri" charset="0"/>
              </a:rPr>
              <a:t>                                            </a:t>
            </a:r>
            <a:r>
              <a:rPr lang="uk-UA" altLang="" sz="2800" dirty="0" smtClean="0">
                <a:latin typeface="Calibri" charset="0"/>
              </a:rPr>
              <a:t>                     3(</a:t>
            </a:r>
            <a:r>
              <a:rPr lang="uk-UA" altLang="" sz="2800" dirty="0" err="1" smtClean="0">
                <a:latin typeface="Calibri" charset="0"/>
              </a:rPr>
              <a:t>онкопатологія</a:t>
            </a:r>
            <a:r>
              <a:rPr lang="uk-UA" altLang="" sz="2800" dirty="0" smtClean="0">
                <a:latin typeface="Calibri" charset="0"/>
              </a:rPr>
              <a:t>)13,7 дня</a:t>
            </a:r>
            <a:endParaRPr lang="" altLang="" sz="2800" dirty="0">
              <a:latin typeface="Calibri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</a:pPr>
            <a:r>
              <a:rPr lang="" altLang="" sz="3600" b="1">
                <a:solidFill>
                  <a:srgbClr val="017BA1"/>
                </a:solidFill>
                <a:latin typeface="Calibri" charset="0"/>
              </a:rPr>
              <a:t>                   Аналіз летальності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57200" y="1138238"/>
            <a:ext cx="8686800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90000"/>
              </a:lnSpc>
              <a:spcBef>
                <a:spcPts val="525"/>
              </a:spcBef>
            </a:pPr>
            <a:r>
              <a:rPr lang="" altLang="" sz="2600" dirty="0">
                <a:latin typeface="Calibri" charset="0"/>
              </a:rPr>
              <a:t>                                                 </a:t>
            </a:r>
            <a:r>
              <a:rPr lang="" altLang="" sz="2600" b="1" dirty="0" smtClean="0">
                <a:latin typeface="Calibri" charset="0"/>
              </a:rPr>
              <a:t>201</a:t>
            </a:r>
            <a:r>
              <a:rPr lang="uk-UA" altLang="" sz="2600" b="1" dirty="0" smtClean="0">
                <a:latin typeface="Calibri" charset="0"/>
              </a:rPr>
              <a:t>9</a:t>
            </a:r>
            <a:r>
              <a:rPr lang="" altLang="" sz="2600" b="1" dirty="0" smtClean="0">
                <a:latin typeface="Calibri" charset="0"/>
              </a:rPr>
              <a:t>                                   201</a:t>
            </a:r>
            <a:r>
              <a:rPr lang="uk-UA" altLang="" sz="2600" b="1" dirty="0" smtClean="0">
                <a:latin typeface="Calibri" charset="0"/>
              </a:rPr>
              <a:t>8</a:t>
            </a:r>
            <a:endParaRPr lang="" altLang="" sz="2600" b="1" dirty="0">
              <a:latin typeface="Calibri" charset="0"/>
            </a:endParaRPr>
          </a:p>
          <a:p>
            <a:pPr hangingPunct="1">
              <a:lnSpc>
                <a:spcPct val="90000"/>
              </a:lnSpc>
              <a:spcBef>
                <a:spcPts val="525"/>
              </a:spcBef>
              <a:buFont typeface="Arial" charset="0"/>
              <a:buChar char="•"/>
            </a:pPr>
            <a:r>
              <a:rPr lang="" altLang="" sz="2600" dirty="0">
                <a:latin typeface="Calibri" charset="0"/>
              </a:rPr>
              <a:t>Всього померло                  </a:t>
            </a:r>
            <a:r>
              <a:rPr lang="uk-UA" altLang="" sz="2600" dirty="0" smtClean="0">
                <a:latin typeface="Calibri" charset="0"/>
              </a:rPr>
              <a:t>6</a:t>
            </a:r>
            <a:r>
              <a:rPr lang="" altLang="" sz="2600" dirty="0" smtClean="0">
                <a:latin typeface="Calibri" charset="0"/>
              </a:rPr>
              <a:t>                                         </a:t>
            </a:r>
            <a:r>
              <a:rPr lang="uk-UA" altLang="" sz="2600" dirty="0" smtClean="0">
                <a:latin typeface="Calibri" charset="0"/>
              </a:rPr>
              <a:t>4</a:t>
            </a:r>
            <a:endParaRPr lang="" altLang="" sz="2600" dirty="0">
              <a:latin typeface="Calibri" charset="0"/>
            </a:endParaRPr>
          </a:p>
          <a:p>
            <a:pPr hangingPunct="1">
              <a:lnSpc>
                <a:spcPct val="90000"/>
              </a:lnSpc>
              <a:spcBef>
                <a:spcPts val="525"/>
              </a:spcBef>
              <a:buFont typeface="Arial" charset="0"/>
              <a:buChar char="•"/>
            </a:pPr>
            <a:r>
              <a:rPr lang="" altLang="" sz="2600" dirty="0">
                <a:latin typeface="Calibri" charset="0"/>
              </a:rPr>
              <a:t>З ВДТБ                                    </a:t>
            </a:r>
            <a:r>
              <a:rPr lang="uk-UA" altLang="" sz="2600" dirty="0" smtClean="0">
                <a:latin typeface="Calibri" charset="0"/>
              </a:rPr>
              <a:t>6</a:t>
            </a:r>
            <a:r>
              <a:rPr lang="" altLang="" sz="2600" dirty="0" smtClean="0">
                <a:latin typeface="Calibri" charset="0"/>
              </a:rPr>
              <a:t>                                        </a:t>
            </a:r>
            <a:r>
              <a:rPr lang="uk-UA" altLang="" sz="2600" dirty="0" smtClean="0">
                <a:latin typeface="Calibri" charset="0"/>
              </a:rPr>
              <a:t>2</a:t>
            </a:r>
            <a:endParaRPr lang="" altLang="" sz="2600" dirty="0">
              <a:latin typeface="Calibri" charset="0"/>
            </a:endParaRPr>
          </a:p>
          <a:p>
            <a:pPr hangingPunct="1">
              <a:lnSpc>
                <a:spcPct val="90000"/>
              </a:lnSpc>
              <a:spcBef>
                <a:spcPts val="525"/>
              </a:spcBef>
              <a:buFont typeface="Arial" charset="0"/>
              <a:buChar char="•"/>
            </a:pPr>
            <a:r>
              <a:rPr lang="" altLang="" sz="2600" dirty="0">
                <a:latin typeface="Calibri" charset="0"/>
              </a:rPr>
              <a:t>З РТБ,ІТБ,НЛТБ                     </a:t>
            </a:r>
            <a:r>
              <a:rPr lang="uk-UA" altLang="" sz="2600" dirty="0" smtClean="0">
                <a:latin typeface="Calibri" charset="0"/>
              </a:rPr>
              <a:t>0</a:t>
            </a:r>
            <a:r>
              <a:rPr lang="" altLang="" sz="2600" dirty="0" smtClean="0">
                <a:latin typeface="Calibri" charset="0"/>
              </a:rPr>
              <a:t>                                         </a:t>
            </a:r>
            <a:r>
              <a:rPr lang="uk-UA" altLang="" sz="2600" dirty="0" smtClean="0">
                <a:latin typeface="Calibri" charset="0"/>
              </a:rPr>
              <a:t>2</a:t>
            </a:r>
            <a:r>
              <a:rPr lang="" altLang="" sz="2600" dirty="0" smtClean="0">
                <a:latin typeface="Calibri" charset="0"/>
              </a:rPr>
              <a:t> </a:t>
            </a:r>
            <a:endParaRPr lang="" altLang="" sz="2600" dirty="0">
              <a:latin typeface="Calibri" charset="0"/>
            </a:endParaRPr>
          </a:p>
          <a:p>
            <a:pPr hangingPunct="1">
              <a:lnSpc>
                <a:spcPct val="90000"/>
              </a:lnSpc>
              <a:spcBef>
                <a:spcPts val="525"/>
              </a:spcBef>
              <a:buFont typeface="Arial" charset="0"/>
              <a:buChar char="•"/>
            </a:pPr>
            <a:r>
              <a:rPr lang="" altLang="" sz="2600" dirty="0">
                <a:latin typeface="Calibri" charset="0"/>
              </a:rPr>
              <a:t>З  ТБ+ВІЛ                                </a:t>
            </a:r>
            <a:r>
              <a:rPr lang="uk-UA" altLang="" sz="2600" dirty="0" smtClean="0">
                <a:latin typeface="Calibri" charset="0"/>
              </a:rPr>
              <a:t>4</a:t>
            </a:r>
            <a:r>
              <a:rPr lang="" altLang="" sz="2600" dirty="0" smtClean="0">
                <a:latin typeface="Calibri" charset="0"/>
              </a:rPr>
              <a:t>                                         </a:t>
            </a:r>
            <a:r>
              <a:rPr lang="uk-UA" altLang="" sz="2600" dirty="0" smtClean="0">
                <a:latin typeface="Calibri" charset="0"/>
              </a:rPr>
              <a:t>1</a:t>
            </a:r>
            <a:endParaRPr lang="" altLang="" sz="2600" dirty="0">
              <a:latin typeface="Calibri" charset="0"/>
            </a:endParaRPr>
          </a:p>
          <a:p>
            <a:pPr hangingPunct="1">
              <a:lnSpc>
                <a:spcPct val="90000"/>
              </a:lnSpc>
              <a:spcBef>
                <a:spcPts val="525"/>
              </a:spcBef>
              <a:buFont typeface="Arial" charset="0"/>
              <a:buChar char="•"/>
            </a:pPr>
            <a:r>
              <a:rPr lang="" altLang="" sz="2600" dirty="0">
                <a:latin typeface="Calibri" charset="0"/>
              </a:rPr>
              <a:t>Всі пацієнти з рогалуженими процесами, з деструктивними формами захворювання, до року нагляду.</a:t>
            </a:r>
          </a:p>
          <a:p>
            <a:pPr hangingPunct="1">
              <a:lnSpc>
                <a:spcPct val="90000"/>
              </a:lnSpc>
              <a:spcBef>
                <a:spcPts val="525"/>
              </a:spcBef>
              <a:buFont typeface="Arial" charset="0"/>
              <a:buChar char="•"/>
            </a:pPr>
            <a:r>
              <a:rPr lang="" altLang="" sz="2600" dirty="0">
                <a:latin typeface="Calibri" charset="0"/>
              </a:rPr>
              <a:t>Середнє перебування склало  </a:t>
            </a:r>
            <a:r>
              <a:rPr lang="uk-UA" altLang="" sz="2600" dirty="0" smtClean="0">
                <a:latin typeface="Calibri" charset="0"/>
              </a:rPr>
              <a:t>37</a:t>
            </a:r>
            <a:r>
              <a:rPr lang="" altLang="" sz="2600" dirty="0" smtClean="0">
                <a:latin typeface="Calibri" charset="0"/>
              </a:rPr>
              <a:t>,2 </a:t>
            </a:r>
            <a:r>
              <a:rPr lang="" altLang="" sz="2600" dirty="0">
                <a:latin typeface="Calibri" charset="0"/>
              </a:rPr>
              <a:t>л/дня.</a:t>
            </a:r>
          </a:p>
          <a:p>
            <a:pPr hangingPunct="1">
              <a:lnSpc>
                <a:spcPct val="90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" altLang="" sz="2600" dirty="0">
                <a:latin typeface="Calibri" charset="0"/>
              </a:rPr>
              <a:t>          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49263" y="222250"/>
            <a:ext cx="8229600" cy="1143000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</a:pPr>
            <a:r>
              <a:rPr lang="" altLang="" sz="3600" b="1">
                <a:solidFill>
                  <a:srgbClr val="017BA1"/>
                </a:solidFill>
                <a:latin typeface="Calibri" charset="0"/>
              </a:rPr>
              <a:t>       Хворі з ко-інфекцією ТВ-ВІЛ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49263" y="12906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dirty="0">
                <a:latin typeface="Calibri" charset="0"/>
              </a:rPr>
              <a:t>                                      </a:t>
            </a:r>
            <a:r>
              <a:rPr lang="" altLang="" sz="2800" b="1" dirty="0" smtClean="0">
                <a:latin typeface="Calibri" charset="0"/>
              </a:rPr>
              <a:t>201</a:t>
            </a:r>
            <a:r>
              <a:rPr lang="uk-UA" altLang="" sz="2800" b="1" dirty="0" smtClean="0">
                <a:latin typeface="Calibri" charset="0"/>
              </a:rPr>
              <a:t>9</a:t>
            </a:r>
            <a:r>
              <a:rPr lang="" altLang="" sz="2800" dirty="0" smtClean="0">
                <a:latin typeface="Calibri" charset="0"/>
              </a:rPr>
              <a:t>                                        </a:t>
            </a:r>
            <a:r>
              <a:rPr lang="" altLang="" sz="2800" b="1" dirty="0" smtClean="0">
                <a:latin typeface="Calibri" charset="0"/>
              </a:rPr>
              <a:t>201</a:t>
            </a:r>
            <a:r>
              <a:rPr lang="uk-UA" altLang="" sz="2800" b="1" dirty="0" smtClean="0">
                <a:latin typeface="Calibri" charset="0"/>
              </a:rPr>
              <a:t>8</a:t>
            </a:r>
            <a:endParaRPr lang="" altLang="" sz="2800" b="1" dirty="0"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dirty="0">
                <a:latin typeface="Calibri" charset="0"/>
              </a:rPr>
              <a:t>Виписано                      </a:t>
            </a:r>
            <a:r>
              <a:rPr lang="" altLang="" sz="2800" dirty="0" smtClean="0">
                <a:latin typeface="Calibri" charset="0"/>
              </a:rPr>
              <a:t>2</a:t>
            </a:r>
            <a:r>
              <a:rPr lang="uk-UA" altLang="" sz="2800" dirty="0" smtClean="0">
                <a:latin typeface="Calibri" charset="0"/>
              </a:rPr>
              <a:t>7</a:t>
            </a:r>
            <a:r>
              <a:rPr lang="" altLang="" sz="2800" dirty="0" smtClean="0">
                <a:latin typeface="Calibri" charset="0"/>
              </a:rPr>
              <a:t>                                              </a:t>
            </a:r>
            <a:r>
              <a:rPr lang="uk-UA" altLang="" sz="2800" dirty="0" smtClean="0">
                <a:latin typeface="Calibri" charset="0"/>
              </a:rPr>
              <a:t>21</a:t>
            </a:r>
            <a:r>
              <a:rPr lang="" altLang="" sz="2800" dirty="0" smtClean="0">
                <a:latin typeface="Calibri" charset="0"/>
              </a:rPr>
              <a:t> </a:t>
            </a:r>
            <a:r>
              <a:rPr lang="" altLang="" sz="2800" dirty="0">
                <a:latin typeface="Calibri" charset="0"/>
              </a:rPr>
              <a:t>Середній л/день    </a:t>
            </a:r>
            <a:r>
              <a:rPr lang="" altLang="" sz="2800" dirty="0" smtClean="0">
                <a:latin typeface="Calibri" charset="0"/>
              </a:rPr>
              <a:t>6</a:t>
            </a:r>
            <a:r>
              <a:rPr lang="uk-UA" altLang="" sz="2800" dirty="0" smtClean="0">
                <a:latin typeface="Calibri" charset="0"/>
              </a:rPr>
              <a:t>1</a:t>
            </a:r>
            <a:r>
              <a:rPr lang="" altLang="" sz="2800" dirty="0" smtClean="0">
                <a:latin typeface="Calibri" charset="0"/>
              </a:rPr>
              <a:t>,</a:t>
            </a:r>
            <a:r>
              <a:rPr lang="uk-UA" altLang="" sz="2800" dirty="0" smtClean="0">
                <a:latin typeface="Calibri" charset="0"/>
              </a:rPr>
              <a:t>3</a:t>
            </a:r>
            <a:r>
              <a:rPr lang="" altLang="" sz="2800" dirty="0" smtClean="0">
                <a:latin typeface="Calibri" charset="0"/>
              </a:rPr>
              <a:t>                                           </a:t>
            </a:r>
            <a:r>
              <a:rPr lang="uk-UA" altLang="" sz="2800" dirty="0" smtClean="0">
                <a:latin typeface="Calibri" charset="0"/>
              </a:rPr>
              <a:t>64,9</a:t>
            </a:r>
            <a:endParaRPr lang="" altLang="" sz="2800" dirty="0"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dirty="0">
                <a:latin typeface="Calibri" charset="0"/>
              </a:rPr>
              <a:t>Із них з ЛТБ+ВІЛ           </a:t>
            </a:r>
            <a:r>
              <a:rPr lang="" altLang="" sz="2800" dirty="0" smtClean="0">
                <a:latin typeface="Calibri" charset="0"/>
              </a:rPr>
              <a:t>2</a:t>
            </a:r>
            <a:r>
              <a:rPr lang="uk-UA" altLang="" sz="2800" dirty="0" smtClean="0">
                <a:latin typeface="Calibri" charset="0"/>
              </a:rPr>
              <a:t>7</a:t>
            </a:r>
            <a:r>
              <a:rPr lang="" altLang="" sz="2800" dirty="0" smtClean="0">
                <a:latin typeface="Calibri" charset="0"/>
              </a:rPr>
              <a:t>                                            </a:t>
            </a:r>
            <a:r>
              <a:rPr lang="" altLang="" sz="2800" dirty="0" smtClean="0">
                <a:latin typeface="Calibri" charset="0"/>
              </a:rPr>
              <a:t>2</a:t>
            </a:r>
            <a:r>
              <a:rPr lang="uk-UA" altLang="" sz="2800" dirty="0" smtClean="0">
                <a:latin typeface="Calibri" charset="0"/>
              </a:rPr>
              <a:t>0</a:t>
            </a:r>
            <a:endParaRPr lang="" altLang="" sz="2800" dirty="0"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dirty="0">
                <a:latin typeface="Calibri" charset="0"/>
              </a:rPr>
              <a:t>               ВЛТБ+ВІЛ          </a:t>
            </a:r>
            <a:r>
              <a:rPr lang="uk-UA" altLang="" sz="2800" dirty="0" smtClean="0">
                <a:latin typeface="Calibri" charset="0"/>
              </a:rPr>
              <a:t>0</a:t>
            </a:r>
            <a:r>
              <a:rPr lang="" altLang="" sz="2800" dirty="0" smtClean="0">
                <a:latin typeface="Calibri" charset="0"/>
              </a:rPr>
              <a:t>                                                </a:t>
            </a:r>
            <a:r>
              <a:rPr lang="uk-UA" altLang="" sz="2800" dirty="0" smtClean="0">
                <a:latin typeface="Calibri" charset="0"/>
              </a:rPr>
              <a:t>1</a:t>
            </a:r>
            <a:endParaRPr lang="" altLang="" sz="2800" dirty="0"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dirty="0">
                <a:latin typeface="Calibri" charset="0"/>
              </a:rPr>
              <a:t>   міліарний+ВІЛ             </a:t>
            </a:r>
            <a:r>
              <a:rPr lang="uk-UA" altLang="" sz="2800" dirty="0" smtClean="0">
                <a:latin typeface="Calibri" charset="0"/>
              </a:rPr>
              <a:t>12</a:t>
            </a:r>
            <a:r>
              <a:rPr lang="" altLang="" sz="2800" dirty="0" smtClean="0">
                <a:latin typeface="Calibri" charset="0"/>
              </a:rPr>
              <a:t>                                                </a:t>
            </a:r>
            <a:r>
              <a:rPr lang="uk-UA" altLang="" sz="2800" dirty="0" smtClean="0">
                <a:latin typeface="Calibri" charset="0"/>
              </a:rPr>
              <a:t>6</a:t>
            </a:r>
            <a:endParaRPr lang="" altLang="" sz="2800" dirty="0"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dirty="0">
                <a:latin typeface="Calibri" charset="0"/>
              </a:rPr>
              <a:t> Отримували ВААРТ       </a:t>
            </a:r>
            <a:r>
              <a:rPr lang="uk-UA" altLang="" sz="2800" smtClean="0">
                <a:latin typeface="Calibri" charset="0"/>
              </a:rPr>
              <a:t>23</a:t>
            </a:r>
            <a:r>
              <a:rPr lang="" altLang="" sz="2800" smtClean="0">
                <a:latin typeface="Calibri" charset="0"/>
              </a:rPr>
              <a:t>                                            </a:t>
            </a:r>
            <a:r>
              <a:rPr lang="uk-UA" altLang="" sz="2800" dirty="0" smtClean="0">
                <a:latin typeface="Calibri" charset="0"/>
              </a:rPr>
              <a:t>13</a:t>
            </a:r>
            <a:endParaRPr lang="" altLang="" sz="2800" dirty="0">
              <a:latin typeface="Calibri" charset="0"/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963" y="4872038"/>
            <a:ext cx="2586037" cy="198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3600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</a:pPr>
            <a:r>
              <a:rPr lang="" altLang="" sz="3600" b="1">
                <a:solidFill>
                  <a:srgbClr val="017BA1"/>
                </a:solidFill>
                <a:latin typeface="Calibri" charset="0"/>
              </a:rPr>
              <a:t>    Тимчасова втрата працездатності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49263" y="1138238"/>
            <a:ext cx="8229600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b="1" dirty="0">
                <a:latin typeface="Calibri" charset="0"/>
              </a:rPr>
              <a:t>                                          </a:t>
            </a:r>
            <a:r>
              <a:rPr lang="" altLang="" sz="2800" b="1" dirty="0" smtClean="0">
                <a:latin typeface="Calibri" charset="0"/>
              </a:rPr>
              <a:t>201</a:t>
            </a:r>
            <a:r>
              <a:rPr lang="uk-UA" altLang="" sz="2800" b="1" dirty="0" smtClean="0">
                <a:latin typeface="Calibri" charset="0"/>
              </a:rPr>
              <a:t>9</a:t>
            </a:r>
            <a:r>
              <a:rPr lang="" altLang="" sz="2800" b="1" dirty="0" smtClean="0">
                <a:latin typeface="Calibri" charset="0"/>
              </a:rPr>
              <a:t>                           201</a:t>
            </a:r>
            <a:r>
              <a:rPr lang="uk-UA" altLang="" sz="2800" b="1" dirty="0" smtClean="0">
                <a:latin typeface="Calibri" charset="0"/>
              </a:rPr>
              <a:t>8</a:t>
            </a:r>
            <a:endParaRPr lang="" altLang="" sz="2800" b="1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dirty="0">
                <a:latin typeface="Calibri" charset="0"/>
              </a:rPr>
              <a:t>Всього на л/л            </a:t>
            </a:r>
            <a:r>
              <a:rPr lang="uk-UA" altLang="" sz="2800" dirty="0" smtClean="0">
                <a:latin typeface="Calibri" charset="0"/>
              </a:rPr>
              <a:t> 38</a:t>
            </a:r>
            <a:r>
              <a:rPr lang="" altLang="" sz="2800" dirty="0" smtClean="0">
                <a:latin typeface="Calibri" charset="0"/>
              </a:rPr>
              <a:t>                              4</a:t>
            </a:r>
            <a:r>
              <a:rPr lang="uk-UA" altLang="" sz="2800" dirty="0" smtClean="0">
                <a:latin typeface="Calibri" charset="0"/>
              </a:rPr>
              <a:t>3</a:t>
            </a: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dirty="0">
                <a:latin typeface="Calibri" charset="0"/>
              </a:rPr>
              <a:t>Середній л/день       </a:t>
            </a:r>
            <a:r>
              <a:rPr lang="uk-UA" altLang="" sz="2800" dirty="0" smtClean="0">
                <a:latin typeface="Calibri" charset="0"/>
              </a:rPr>
              <a:t> 84</a:t>
            </a:r>
            <a:r>
              <a:rPr lang="" altLang="" sz="2800" dirty="0" smtClean="0">
                <a:latin typeface="Calibri" charset="0"/>
              </a:rPr>
              <a:t>,</a:t>
            </a:r>
            <a:r>
              <a:rPr lang="uk-UA" altLang="" sz="2800" dirty="0" smtClean="0">
                <a:latin typeface="Calibri" charset="0"/>
              </a:rPr>
              <a:t>8</a:t>
            </a:r>
            <a:r>
              <a:rPr lang="" altLang="" sz="2800" dirty="0" smtClean="0">
                <a:latin typeface="Calibri" charset="0"/>
              </a:rPr>
              <a:t>                       </a:t>
            </a:r>
            <a:r>
              <a:rPr lang="uk-UA" altLang="" sz="2800" dirty="0" smtClean="0">
                <a:latin typeface="Calibri" charset="0"/>
              </a:rPr>
              <a:t>   </a:t>
            </a:r>
            <a:r>
              <a:rPr lang="" altLang="" sz="2800" dirty="0" smtClean="0">
                <a:latin typeface="Calibri" charset="0"/>
              </a:rPr>
              <a:t>7</a:t>
            </a:r>
            <a:r>
              <a:rPr lang="uk-UA" altLang="" sz="2800" dirty="0" smtClean="0">
                <a:latin typeface="Calibri" charset="0"/>
              </a:rPr>
              <a:t>9</a:t>
            </a:r>
            <a:r>
              <a:rPr lang="" altLang="" sz="2800" dirty="0" smtClean="0">
                <a:latin typeface="Calibri" charset="0"/>
              </a:rPr>
              <a:t>,7</a:t>
            </a: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dirty="0">
                <a:latin typeface="Calibri" charset="0"/>
              </a:rPr>
              <a:t>Первинно пред-</a:t>
            </a:r>
          </a:p>
          <a:p>
            <a:pPr hangingPunct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r>
              <a:rPr lang="" altLang="" sz="2800" dirty="0">
                <a:latin typeface="Calibri" charset="0"/>
              </a:rPr>
              <a:t>ставлено на МСЕК          1 </a:t>
            </a:r>
            <a:r>
              <a:rPr lang="" altLang="" sz="2800" dirty="0" smtClean="0">
                <a:latin typeface="Calibri" charset="0"/>
              </a:rPr>
              <a:t>(</a:t>
            </a:r>
            <a:r>
              <a:rPr lang="uk-UA" altLang="" sz="2800" dirty="0" smtClean="0">
                <a:latin typeface="Calibri" charset="0"/>
              </a:rPr>
              <a:t>1Б</a:t>
            </a:r>
            <a:r>
              <a:rPr lang="" altLang="" sz="2800" dirty="0" smtClean="0">
                <a:latin typeface="Calibri" charset="0"/>
              </a:rPr>
              <a:t> </a:t>
            </a:r>
            <a:r>
              <a:rPr lang="" altLang="" sz="2800" dirty="0">
                <a:latin typeface="Calibri" charset="0"/>
              </a:rPr>
              <a:t>гр)                   </a:t>
            </a:r>
            <a:r>
              <a:rPr lang="uk-UA" altLang="" sz="2800" dirty="0" smtClean="0">
                <a:latin typeface="Calibri" charset="0"/>
              </a:rPr>
              <a:t> 1</a:t>
            </a:r>
            <a:r>
              <a:rPr lang="" altLang="" sz="2800" dirty="0" smtClean="0">
                <a:latin typeface="Calibri" charset="0"/>
              </a:rPr>
              <a:t>(</a:t>
            </a:r>
            <a:r>
              <a:rPr lang="uk-UA" altLang="" sz="2800" dirty="0" smtClean="0">
                <a:latin typeface="Calibri" charset="0"/>
              </a:rPr>
              <a:t>2</a:t>
            </a:r>
            <a:r>
              <a:rPr lang="" altLang="" sz="2800" dirty="0" smtClean="0">
                <a:latin typeface="Calibri" charset="0"/>
              </a:rPr>
              <a:t> </a:t>
            </a:r>
            <a:r>
              <a:rPr lang="" altLang="" sz="2800" dirty="0">
                <a:latin typeface="Calibri" charset="0"/>
              </a:rPr>
              <a:t>гр)</a:t>
            </a: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dirty="0">
                <a:latin typeface="Calibri" charset="0"/>
              </a:rPr>
              <a:t>Переосвідчено</a:t>
            </a:r>
          </a:p>
          <a:p>
            <a:pPr hangingPunct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r>
              <a:rPr lang="" altLang="" sz="2800" dirty="0">
                <a:latin typeface="Calibri" charset="0"/>
              </a:rPr>
              <a:t>                                             </a:t>
            </a:r>
            <a:r>
              <a:rPr lang="uk-UA" altLang="" sz="2800" dirty="0" smtClean="0">
                <a:latin typeface="Calibri" charset="0"/>
              </a:rPr>
              <a:t>3</a:t>
            </a:r>
            <a:r>
              <a:rPr lang="" altLang="" sz="2800" dirty="0" smtClean="0">
                <a:latin typeface="Calibri" charset="0"/>
              </a:rPr>
              <a:t> </a:t>
            </a:r>
            <a:r>
              <a:rPr lang="" altLang="" sz="2800" dirty="0">
                <a:latin typeface="Calibri" charset="0"/>
              </a:rPr>
              <a:t>(2 </a:t>
            </a:r>
            <a:r>
              <a:rPr lang="" altLang="" sz="2800" dirty="0" smtClean="0">
                <a:latin typeface="Calibri" charset="0"/>
              </a:rPr>
              <a:t>гр)                    </a:t>
            </a:r>
            <a:r>
              <a:rPr lang="uk-UA" altLang="" sz="2800" dirty="0" smtClean="0">
                <a:latin typeface="Calibri" charset="0"/>
              </a:rPr>
              <a:t>  5</a:t>
            </a:r>
            <a:r>
              <a:rPr lang="" altLang="" sz="2800" dirty="0" smtClean="0">
                <a:latin typeface="Calibri" charset="0"/>
              </a:rPr>
              <a:t> </a:t>
            </a:r>
            <a:r>
              <a:rPr lang="" altLang="" sz="2800" dirty="0">
                <a:latin typeface="Calibri" charset="0"/>
              </a:rPr>
              <a:t>(2 гр)</a:t>
            </a:r>
          </a:p>
          <a:p>
            <a:pPr hangingPunct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r>
              <a:rPr lang="" altLang="" sz="2800" dirty="0">
                <a:latin typeface="Calibri" charset="0"/>
              </a:rPr>
              <a:t>                              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457200" y="681038"/>
            <a:ext cx="8229600" cy="544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Bef>
                <a:spcPts val="563"/>
              </a:spcBef>
            </a:pPr>
            <a:endParaRPr lang="" altLang="" sz="2800" dirty="0">
              <a:latin typeface="Calibri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endParaRPr lang=""/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57200" y="1138238"/>
            <a:ext cx="8229600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1200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</a:pPr>
            <a:r>
              <a:rPr lang="" altLang="" sz="3600" b="1">
                <a:solidFill>
                  <a:srgbClr val="017BA1"/>
                </a:solidFill>
                <a:latin typeface="Calibri" charset="0"/>
              </a:rPr>
              <a:t>Спасибо за внимание !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238" y="985838"/>
            <a:ext cx="6862762" cy="458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</a:pPr>
            <a:r>
              <a:rPr lang="" altLang="" sz="3600" b="1">
                <a:solidFill>
                  <a:srgbClr val="017BA1"/>
                </a:solidFill>
                <a:latin typeface="Calibri" charset="0"/>
              </a:rPr>
              <a:t>Основні показники  роботи відділення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dirty="0">
                <a:latin typeface="Calibri" charset="0"/>
              </a:rPr>
              <a:t>                                                    </a:t>
            </a:r>
            <a:r>
              <a:rPr lang="" altLang="" sz="2800" b="1" dirty="0" smtClean="0">
                <a:latin typeface="Calibri" charset="0"/>
              </a:rPr>
              <a:t>201</a:t>
            </a:r>
            <a:r>
              <a:rPr lang="ru-RU" altLang="" sz="2800" b="1" dirty="0" smtClean="0">
                <a:latin typeface="Calibri" charset="0"/>
              </a:rPr>
              <a:t>9</a:t>
            </a:r>
            <a:r>
              <a:rPr lang="" altLang="" sz="2800" b="1" dirty="0" smtClean="0">
                <a:latin typeface="Calibri" charset="0"/>
              </a:rPr>
              <a:t>                         201</a:t>
            </a:r>
            <a:r>
              <a:rPr lang="ru-RU" altLang="" sz="2800" b="1" dirty="0" smtClean="0">
                <a:latin typeface="Calibri" charset="0"/>
              </a:rPr>
              <a:t>8</a:t>
            </a:r>
            <a:endParaRPr lang="" altLang="" sz="2800" b="1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dirty="0">
                <a:latin typeface="Calibri" charset="0"/>
              </a:rPr>
              <a:t>План ліжко-днів          17004                          17004 Виконано                      </a:t>
            </a:r>
            <a:r>
              <a:rPr lang="" altLang="" sz="2800" dirty="0" smtClean="0">
                <a:latin typeface="Calibri" charset="0"/>
              </a:rPr>
              <a:t>1</a:t>
            </a:r>
            <a:r>
              <a:rPr lang="ru-RU" altLang="" sz="2800" dirty="0" smtClean="0">
                <a:latin typeface="Calibri" charset="0"/>
              </a:rPr>
              <a:t>479</a:t>
            </a:r>
            <a:r>
              <a:rPr lang="" altLang="" sz="2800" dirty="0" smtClean="0">
                <a:latin typeface="Calibri" charset="0"/>
              </a:rPr>
              <a:t>6                        </a:t>
            </a:r>
            <a:r>
              <a:rPr lang="ru-RU" altLang="" sz="2800" dirty="0" smtClean="0">
                <a:latin typeface="Calibri" charset="0"/>
              </a:rPr>
              <a:t>  </a:t>
            </a:r>
            <a:r>
              <a:rPr lang="" altLang="" sz="2800" dirty="0" smtClean="0">
                <a:latin typeface="Calibri" charset="0"/>
              </a:rPr>
              <a:t>13</a:t>
            </a:r>
            <a:r>
              <a:rPr lang="ru-RU" altLang="" sz="2800" dirty="0" smtClean="0">
                <a:latin typeface="Calibri" charset="0"/>
              </a:rPr>
              <a:t>0</a:t>
            </a:r>
            <a:r>
              <a:rPr lang="" altLang="" sz="2800" dirty="0" smtClean="0">
                <a:latin typeface="Calibri" charset="0"/>
              </a:rPr>
              <a:t>6</a:t>
            </a:r>
            <a:r>
              <a:rPr lang="ru-RU" altLang="" sz="2800" dirty="0" smtClean="0">
                <a:latin typeface="Calibri" charset="0"/>
              </a:rPr>
              <a:t>9</a:t>
            </a: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dirty="0">
                <a:latin typeface="Calibri" charset="0"/>
              </a:rPr>
              <a:t>% виконання плану       </a:t>
            </a:r>
            <a:r>
              <a:rPr lang="ru-RU" altLang="" sz="2800" dirty="0" smtClean="0">
                <a:latin typeface="Calibri" charset="0"/>
              </a:rPr>
              <a:t>8</a:t>
            </a:r>
            <a:r>
              <a:rPr lang="" altLang="" sz="2800" dirty="0" smtClean="0">
                <a:latin typeface="Calibri" charset="0"/>
              </a:rPr>
              <a:t>7,</a:t>
            </a:r>
            <a:r>
              <a:rPr lang="ru-RU" altLang="" sz="2800" dirty="0" smtClean="0">
                <a:latin typeface="Calibri" charset="0"/>
              </a:rPr>
              <a:t>0</a:t>
            </a:r>
            <a:r>
              <a:rPr lang="" altLang="" sz="2800" dirty="0" smtClean="0">
                <a:latin typeface="Calibri" charset="0"/>
              </a:rPr>
              <a:t>                            </a:t>
            </a:r>
            <a:r>
              <a:rPr lang="ru-RU" altLang="" sz="2800" dirty="0" smtClean="0">
                <a:latin typeface="Calibri" charset="0"/>
              </a:rPr>
              <a:t>77</a:t>
            </a:r>
            <a:r>
              <a:rPr lang="" altLang="" sz="2800" dirty="0" smtClean="0">
                <a:latin typeface="Calibri" charset="0"/>
              </a:rPr>
              <a:t>,</a:t>
            </a:r>
            <a:r>
              <a:rPr lang="ru-RU" altLang="" sz="2800" dirty="0" smtClean="0">
                <a:latin typeface="Calibri" charset="0"/>
              </a:rPr>
              <a:t>8</a:t>
            </a: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dirty="0">
                <a:latin typeface="Calibri" charset="0"/>
              </a:rPr>
              <a:t>Робота ліжка                   </a:t>
            </a:r>
            <a:r>
              <a:rPr lang="" altLang="" sz="2800" dirty="0" smtClean="0">
                <a:latin typeface="Calibri" charset="0"/>
              </a:rPr>
              <a:t>2</a:t>
            </a:r>
            <a:r>
              <a:rPr lang="ru-RU" altLang="" sz="2800" dirty="0" smtClean="0">
                <a:latin typeface="Calibri" charset="0"/>
              </a:rPr>
              <a:t>95,9</a:t>
            </a:r>
            <a:r>
              <a:rPr lang="" altLang="" sz="2800" dirty="0" smtClean="0">
                <a:latin typeface="Calibri" charset="0"/>
              </a:rPr>
              <a:t>                          </a:t>
            </a:r>
            <a:r>
              <a:rPr lang="ru-RU" altLang="" sz="2800" dirty="0" smtClean="0">
                <a:latin typeface="Calibri" charset="0"/>
              </a:rPr>
              <a:t>264,4</a:t>
            </a: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dirty="0">
                <a:latin typeface="Calibri" charset="0"/>
              </a:rPr>
              <a:t>Оберт ліжка                    </a:t>
            </a:r>
            <a:r>
              <a:rPr lang="" altLang="" sz="2800" dirty="0" smtClean="0">
                <a:latin typeface="Calibri" charset="0"/>
              </a:rPr>
              <a:t>3,</a:t>
            </a:r>
            <a:r>
              <a:rPr lang="ru-RU" altLang="" sz="2800" dirty="0" smtClean="0">
                <a:latin typeface="Calibri" charset="0"/>
              </a:rPr>
              <a:t>9</a:t>
            </a:r>
            <a:r>
              <a:rPr lang="" altLang="" sz="2800" dirty="0" smtClean="0">
                <a:latin typeface="Calibri" charset="0"/>
              </a:rPr>
              <a:t>                                3,</a:t>
            </a:r>
            <a:r>
              <a:rPr lang="ru-RU" altLang="" sz="2800" dirty="0" smtClean="0">
                <a:latin typeface="Calibri" charset="0"/>
              </a:rPr>
              <a:t>4</a:t>
            </a: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dirty="0">
                <a:latin typeface="Calibri" charset="0"/>
              </a:rPr>
              <a:t>Середній ліжко/день   </a:t>
            </a:r>
            <a:r>
              <a:rPr lang="" altLang="" sz="2800" dirty="0" smtClean="0">
                <a:latin typeface="Calibri" charset="0"/>
              </a:rPr>
              <a:t>76,</a:t>
            </a:r>
            <a:r>
              <a:rPr lang="ru-RU" altLang="" sz="2800" dirty="0" smtClean="0">
                <a:latin typeface="Calibri" charset="0"/>
              </a:rPr>
              <a:t>6</a:t>
            </a:r>
            <a:r>
              <a:rPr lang="" altLang="" sz="2800" dirty="0" smtClean="0">
                <a:latin typeface="Calibri" charset="0"/>
              </a:rPr>
              <a:t>                              7</a:t>
            </a:r>
            <a:r>
              <a:rPr lang="ru-RU" altLang="" sz="2800" dirty="0" smtClean="0">
                <a:latin typeface="Calibri" charset="0"/>
              </a:rPr>
              <a:t>6,4</a:t>
            </a:r>
            <a:endParaRPr lang="" altLang="" sz="2800" dirty="0">
              <a:latin typeface="Calibri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</a:pPr>
            <a:r>
              <a:rPr lang="" altLang="" sz="3600" b="1">
                <a:solidFill>
                  <a:srgbClr val="017BA1"/>
                </a:solidFill>
                <a:latin typeface="Calibri" charset="0"/>
              </a:rPr>
              <a:t>Основні показники роботи відділення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290638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b="1" dirty="0">
                <a:latin typeface="Calibri" charset="0"/>
              </a:rPr>
              <a:t>                                               </a:t>
            </a:r>
            <a:r>
              <a:rPr lang="" altLang="" sz="2800" b="1" dirty="0" smtClean="0">
                <a:latin typeface="Calibri" charset="0"/>
              </a:rPr>
              <a:t>201</a:t>
            </a:r>
            <a:r>
              <a:rPr lang="ru-RU" altLang="" sz="2800" b="1" dirty="0" smtClean="0">
                <a:latin typeface="Calibri" charset="0"/>
              </a:rPr>
              <a:t>9</a:t>
            </a:r>
            <a:r>
              <a:rPr lang="" altLang="" sz="2800" b="1" dirty="0" smtClean="0">
                <a:latin typeface="Calibri" charset="0"/>
              </a:rPr>
              <a:t>                     201</a:t>
            </a:r>
            <a:r>
              <a:rPr lang="ru-RU" altLang="" sz="2800" b="1" dirty="0" smtClean="0">
                <a:latin typeface="Calibri" charset="0"/>
              </a:rPr>
              <a:t>8</a:t>
            </a:r>
            <a:endParaRPr lang="" altLang="" sz="2800" b="1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dirty="0">
                <a:latin typeface="Calibri" charset="0"/>
              </a:rPr>
              <a:t>Вибуло                            </a:t>
            </a:r>
            <a:r>
              <a:rPr lang="" altLang="" sz="2800" dirty="0" smtClean="0">
                <a:latin typeface="Calibri" charset="0"/>
              </a:rPr>
              <a:t>1</a:t>
            </a:r>
            <a:r>
              <a:rPr lang="ru-RU" altLang="" sz="2800" dirty="0" smtClean="0">
                <a:latin typeface="Calibri" charset="0"/>
              </a:rPr>
              <a:t>93</a:t>
            </a:r>
            <a:r>
              <a:rPr lang="" altLang="" sz="2800" dirty="0" smtClean="0">
                <a:latin typeface="Calibri" charset="0"/>
              </a:rPr>
              <a:t>                        1</a:t>
            </a:r>
            <a:r>
              <a:rPr lang="ru-RU" altLang="" sz="2800" dirty="0" smtClean="0">
                <a:latin typeface="Calibri" charset="0"/>
              </a:rPr>
              <a:t>71</a:t>
            </a: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dirty="0">
                <a:latin typeface="Calibri" charset="0"/>
              </a:rPr>
              <a:t>Виписано                        </a:t>
            </a:r>
            <a:r>
              <a:rPr lang="" altLang="" sz="2800" dirty="0" smtClean="0">
                <a:latin typeface="Calibri" charset="0"/>
              </a:rPr>
              <a:t>1</a:t>
            </a:r>
            <a:r>
              <a:rPr lang="ru-RU" altLang="" sz="2800" dirty="0" smtClean="0">
                <a:latin typeface="Calibri" charset="0"/>
              </a:rPr>
              <a:t>85</a:t>
            </a:r>
            <a:r>
              <a:rPr lang="" altLang="" sz="2800" dirty="0" smtClean="0">
                <a:latin typeface="Calibri" charset="0"/>
              </a:rPr>
              <a:t>                         1</a:t>
            </a:r>
            <a:r>
              <a:rPr lang="ru-RU" altLang="" sz="2800" dirty="0" smtClean="0">
                <a:latin typeface="Calibri" charset="0"/>
              </a:rPr>
              <a:t>65</a:t>
            </a:r>
            <a:r>
              <a:rPr lang="" altLang="" sz="2800" dirty="0" smtClean="0">
                <a:latin typeface="Calibri" charset="0"/>
              </a:rPr>
              <a:t>                       </a:t>
            </a: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dirty="0">
                <a:latin typeface="Calibri" charset="0"/>
              </a:rPr>
              <a:t>Переведено                     2                              </a:t>
            </a:r>
            <a:r>
              <a:rPr lang="ru-RU" altLang="" sz="2800" dirty="0" smtClean="0">
                <a:latin typeface="Calibri" charset="0"/>
              </a:rPr>
              <a:t>2</a:t>
            </a: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dirty="0">
                <a:latin typeface="Calibri" charset="0"/>
              </a:rPr>
              <a:t>Вмерло                             </a:t>
            </a:r>
            <a:r>
              <a:rPr lang="ru-RU" altLang="" sz="2800" dirty="0" smtClean="0">
                <a:latin typeface="Calibri" charset="0"/>
              </a:rPr>
              <a:t>6</a:t>
            </a:r>
            <a:r>
              <a:rPr lang="" altLang="" sz="2800" dirty="0" smtClean="0">
                <a:latin typeface="Calibri" charset="0"/>
              </a:rPr>
              <a:t>                             </a:t>
            </a:r>
            <a:r>
              <a:rPr lang="ru-RU" altLang="" sz="2800" dirty="0" smtClean="0">
                <a:latin typeface="Calibri" charset="0"/>
              </a:rPr>
              <a:t>4</a:t>
            </a: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dirty="0">
                <a:latin typeface="Calibri" charset="0"/>
              </a:rPr>
              <a:t>Летальність                    </a:t>
            </a:r>
            <a:r>
              <a:rPr lang="ru-RU" altLang="" sz="2800" dirty="0" smtClean="0">
                <a:latin typeface="Calibri" charset="0"/>
              </a:rPr>
              <a:t>3,1</a:t>
            </a:r>
            <a:r>
              <a:rPr lang="" altLang="" sz="2800" dirty="0" smtClean="0">
                <a:latin typeface="Calibri" charset="0"/>
              </a:rPr>
              <a:t>                           </a:t>
            </a:r>
            <a:r>
              <a:rPr lang="ru-RU" altLang="" sz="2800" dirty="0" smtClean="0">
                <a:latin typeface="Calibri" charset="0"/>
              </a:rPr>
              <a:t>2,</a:t>
            </a:r>
            <a:r>
              <a:rPr lang="" altLang="" sz="2800" dirty="0" smtClean="0">
                <a:latin typeface="Calibri" charset="0"/>
              </a:rPr>
              <a:t>3</a:t>
            </a: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dirty="0">
                <a:latin typeface="Calibri" charset="0"/>
              </a:rPr>
              <a:t>Переведено в інші        49                            </a:t>
            </a:r>
            <a:r>
              <a:rPr lang="" altLang="" sz="2800" dirty="0" smtClean="0">
                <a:latin typeface="Calibri" charset="0"/>
              </a:rPr>
              <a:t>4</a:t>
            </a:r>
            <a:r>
              <a:rPr lang="ru-RU" altLang="" sz="2800" dirty="0" smtClean="0">
                <a:latin typeface="Calibri" charset="0"/>
              </a:rPr>
              <a:t>9</a:t>
            </a: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dirty="0">
                <a:latin typeface="Calibri" charset="0"/>
              </a:rPr>
              <a:t>відділення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</a:pPr>
            <a:r>
              <a:rPr lang="" altLang="" sz="3600" b="1" dirty="0">
                <a:solidFill>
                  <a:srgbClr val="017BA1"/>
                </a:solidFill>
                <a:latin typeface="Calibri" charset="0"/>
              </a:rPr>
              <a:t>             Гендерний склад хворих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4732440"/>
              </p:ext>
            </p:extLst>
          </p:nvPr>
        </p:nvGraphicFramePr>
        <p:xfrm>
          <a:off x="1331640" y="1340768"/>
          <a:ext cx="6256338" cy="350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r:id="rId4" imgW="6256440" imgH="3509640" progId="">
                  <p:embed/>
                </p:oleObj>
              </mc:Choice>
              <mc:Fallback>
                <p:oleObj r:id="rId4" imgW="6256440" imgH="350964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340768"/>
                        <a:ext cx="6256338" cy="3509962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</a:pPr>
            <a:r>
              <a:rPr lang="" altLang="" sz="3600" b="1">
                <a:solidFill>
                  <a:srgbClr val="017BA1"/>
                </a:solidFill>
                <a:latin typeface="Calibri" charset="0"/>
              </a:rPr>
              <a:t>            Віковий склад хворих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601663" y="985838"/>
          <a:ext cx="8229600" cy="452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r:id="rId4" imgW="8229600" imgH="4525920" progId="">
                  <p:embed/>
                </p:oleObj>
              </mc:Choice>
              <mc:Fallback>
                <p:oleObj r:id="rId4" imgW="8229600" imgH="452592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663" y="985838"/>
                        <a:ext cx="8229600" cy="4525962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</a:pPr>
            <a:r>
              <a:rPr lang="" altLang="" sz="3600" b="1">
                <a:solidFill>
                  <a:srgbClr val="017BA1"/>
                </a:solidFill>
                <a:latin typeface="Calibri" charset="0"/>
              </a:rPr>
              <a:t>                               ВДТБ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1113830"/>
            <a:ext cx="8229600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b="1" dirty="0" smtClean="0">
                <a:latin typeface="Calibri" charset="0"/>
              </a:rPr>
              <a:t>                                        201</a:t>
            </a:r>
            <a:r>
              <a:rPr lang="ru-RU" altLang="" sz="2800" b="1" dirty="0" smtClean="0">
                <a:latin typeface="Calibri" charset="0"/>
              </a:rPr>
              <a:t>9</a:t>
            </a:r>
            <a:r>
              <a:rPr lang="" altLang="" sz="2800" b="1" dirty="0" smtClean="0">
                <a:latin typeface="Calibri" charset="0"/>
              </a:rPr>
              <a:t>                              201</a:t>
            </a:r>
            <a:r>
              <a:rPr lang="ru-RU" altLang="" sz="2800" b="1" dirty="0" smtClean="0">
                <a:latin typeface="Calibri" charset="0"/>
              </a:rPr>
              <a:t>8</a:t>
            </a:r>
            <a:endParaRPr lang="" altLang="" sz="2800" b="1" dirty="0" smtClean="0"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dirty="0" smtClean="0">
                <a:latin typeface="Calibri" charset="0"/>
              </a:rPr>
              <a:t>Вибуло                        1</a:t>
            </a:r>
            <a:r>
              <a:rPr lang="uk-UA" altLang="" sz="2800" dirty="0" smtClean="0">
                <a:latin typeface="Calibri" charset="0"/>
              </a:rPr>
              <a:t>43</a:t>
            </a:r>
            <a:r>
              <a:rPr lang="" altLang="" sz="2800" dirty="0" smtClean="0">
                <a:latin typeface="Calibri" charset="0"/>
              </a:rPr>
              <a:t>                        </a:t>
            </a:r>
            <a:r>
              <a:rPr lang="uk-UA" altLang="" sz="2800" dirty="0" smtClean="0">
                <a:latin typeface="Calibri" charset="0"/>
              </a:rPr>
              <a:t>        </a:t>
            </a:r>
            <a:r>
              <a:rPr lang="" altLang="" sz="2800" dirty="0" smtClean="0">
                <a:latin typeface="Calibri" charset="0"/>
              </a:rPr>
              <a:t> 1</a:t>
            </a:r>
            <a:r>
              <a:rPr lang="ru-RU" altLang="" sz="2800" dirty="0" smtClean="0">
                <a:latin typeface="Calibri" charset="0"/>
              </a:rPr>
              <a:t>3</a:t>
            </a:r>
            <a:r>
              <a:rPr lang="" altLang="" sz="2800" dirty="0" smtClean="0">
                <a:latin typeface="Calibri" charset="0"/>
              </a:rPr>
              <a:t>4 </a:t>
            </a: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dirty="0" smtClean="0">
                <a:latin typeface="Calibri" charset="0"/>
              </a:rPr>
              <a:t>Провели                     10</a:t>
            </a:r>
            <a:r>
              <a:rPr lang="uk-UA" altLang="" sz="2800" dirty="0" smtClean="0">
                <a:latin typeface="Calibri" charset="0"/>
              </a:rPr>
              <a:t>219</a:t>
            </a:r>
            <a:r>
              <a:rPr lang="" altLang="" sz="2800" dirty="0" smtClean="0">
                <a:latin typeface="Calibri" charset="0"/>
              </a:rPr>
              <a:t>                      </a:t>
            </a:r>
            <a:r>
              <a:rPr lang="uk-UA" altLang="" sz="2800" dirty="0" smtClean="0">
                <a:latin typeface="Calibri" charset="0"/>
              </a:rPr>
              <a:t>       </a:t>
            </a:r>
            <a:r>
              <a:rPr lang="" altLang="" sz="2800" dirty="0" smtClean="0">
                <a:latin typeface="Calibri" charset="0"/>
              </a:rPr>
              <a:t>10</a:t>
            </a:r>
            <a:r>
              <a:rPr lang="ru-RU" altLang="" sz="2800" dirty="0" smtClean="0">
                <a:latin typeface="Calibri" charset="0"/>
              </a:rPr>
              <a:t>774</a:t>
            </a:r>
            <a:endParaRPr lang="" altLang="" sz="2800" dirty="0" smtClean="0"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dirty="0" smtClean="0">
                <a:latin typeface="Calibri" charset="0"/>
              </a:rPr>
              <a:t>Середній л/день       </a:t>
            </a:r>
            <a:r>
              <a:rPr lang="uk-UA" altLang="" sz="2800" dirty="0" smtClean="0">
                <a:latin typeface="Calibri" charset="0"/>
              </a:rPr>
              <a:t>71,5</a:t>
            </a:r>
            <a:r>
              <a:rPr lang="" altLang="" sz="2800" dirty="0" smtClean="0">
                <a:latin typeface="Calibri" charset="0"/>
              </a:rPr>
              <a:t>                                </a:t>
            </a:r>
            <a:r>
              <a:rPr lang="uk-UA" altLang="" sz="2800" dirty="0" smtClean="0">
                <a:latin typeface="Calibri" charset="0"/>
              </a:rPr>
              <a:t>80</a:t>
            </a:r>
            <a:r>
              <a:rPr lang="" altLang="" sz="2800" dirty="0" smtClean="0">
                <a:latin typeface="Calibri" charset="0"/>
              </a:rPr>
              <a:t>,</a:t>
            </a:r>
            <a:r>
              <a:rPr lang="uk-UA" altLang="" sz="2800" dirty="0" smtClean="0">
                <a:latin typeface="Calibri" charset="0"/>
              </a:rPr>
              <a:t>4</a:t>
            </a:r>
            <a:r>
              <a:rPr lang="" altLang="" sz="2800" dirty="0" smtClean="0">
                <a:latin typeface="Calibri" charset="0"/>
              </a:rPr>
              <a:t>     </a:t>
            </a: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dirty="0" smtClean="0">
                <a:latin typeface="Calibri" charset="0"/>
              </a:rPr>
              <a:t>Бактерио-</a:t>
            </a: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dirty="0" smtClean="0">
                <a:latin typeface="Calibri" charset="0"/>
              </a:rPr>
              <a:t>виділювачі                </a:t>
            </a:r>
            <a:r>
              <a:rPr lang="uk-UA" altLang="" sz="2800" dirty="0" smtClean="0">
                <a:latin typeface="Calibri" charset="0"/>
              </a:rPr>
              <a:t>  </a:t>
            </a:r>
            <a:r>
              <a:rPr lang="" altLang="" sz="2800" dirty="0" smtClean="0">
                <a:latin typeface="Calibri" charset="0"/>
              </a:rPr>
              <a:t>10</a:t>
            </a:r>
            <a:r>
              <a:rPr lang="uk-UA" altLang="" sz="2800" dirty="0" smtClean="0">
                <a:latin typeface="Calibri" charset="0"/>
              </a:rPr>
              <a:t>5</a:t>
            </a:r>
            <a:r>
              <a:rPr lang="" altLang="" sz="2800" dirty="0" smtClean="0">
                <a:latin typeface="Calibri" charset="0"/>
              </a:rPr>
              <a:t>                                  10</a:t>
            </a:r>
            <a:r>
              <a:rPr lang="uk-UA" altLang="" sz="2800" dirty="0" smtClean="0">
                <a:latin typeface="Calibri" charset="0"/>
              </a:rPr>
              <a:t>0</a:t>
            </a:r>
            <a:endParaRPr lang="" altLang="" sz="2800" dirty="0" smtClean="0"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uk-UA" altLang="" sz="2800" dirty="0" smtClean="0">
                <a:latin typeface="Calibri" charset="0"/>
              </a:rPr>
              <a:t>з</a:t>
            </a:r>
            <a:r>
              <a:rPr lang="" altLang="" sz="2800" dirty="0" smtClean="0">
                <a:latin typeface="Calibri" charset="0"/>
              </a:rPr>
              <a:t> </a:t>
            </a:r>
            <a:r>
              <a:rPr lang="uk-UA" altLang="" sz="2800" dirty="0" smtClean="0">
                <a:latin typeface="Calibri" charset="0"/>
              </a:rPr>
              <a:t>деструкцією</a:t>
            </a:r>
            <a:r>
              <a:rPr lang="" altLang="" sz="2800" dirty="0" smtClean="0">
                <a:latin typeface="Calibri" charset="0"/>
              </a:rPr>
              <a:t>    </a:t>
            </a:r>
            <a:r>
              <a:rPr lang="uk-UA" altLang="" sz="2800" dirty="0" smtClean="0">
                <a:latin typeface="Calibri" charset="0"/>
              </a:rPr>
              <a:t>        </a:t>
            </a:r>
            <a:r>
              <a:rPr lang="" altLang="" sz="2800" dirty="0" smtClean="0">
                <a:latin typeface="Calibri" charset="0"/>
              </a:rPr>
              <a:t> </a:t>
            </a:r>
            <a:r>
              <a:rPr lang="uk-UA" altLang="" sz="2800" dirty="0" smtClean="0">
                <a:latin typeface="Calibri" charset="0"/>
              </a:rPr>
              <a:t> 76                                     65</a:t>
            </a:r>
            <a:r>
              <a:rPr lang="" altLang="" sz="2800" dirty="0" smtClean="0">
                <a:latin typeface="Calibri" charset="0"/>
              </a:rPr>
              <a:t>                                    </a:t>
            </a:r>
            <a:r>
              <a:rPr lang="uk-UA" altLang="" sz="2800" dirty="0" smtClean="0">
                <a:latin typeface="Calibri" charset="0"/>
              </a:rPr>
              <a:t>без </a:t>
            </a:r>
            <a:r>
              <a:rPr lang="" altLang="" sz="2800" dirty="0" smtClean="0">
                <a:latin typeface="Calibri" charset="0"/>
              </a:rPr>
              <a:t>деструкці</a:t>
            </a:r>
            <a:r>
              <a:rPr lang="uk-UA" altLang="" sz="2800" dirty="0" smtClean="0">
                <a:latin typeface="Calibri" charset="0"/>
              </a:rPr>
              <a:t>ї</a:t>
            </a:r>
            <a:r>
              <a:rPr lang="ru-RU" altLang="" sz="2800" dirty="0" smtClean="0">
                <a:latin typeface="Calibri" charset="0"/>
              </a:rPr>
              <a:t>           </a:t>
            </a:r>
            <a:r>
              <a:rPr lang="" altLang="" sz="2800" dirty="0" smtClean="0">
                <a:latin typeface="Calibri" charset="0"/>
              </a:rPr>
              <a:t>67                                    </a:t>
            </a:r>
            <a:r>
              <a:rPr lang="uk-UA" altLang="" sz="2800" dirty="0" smtClean="0">
                <a:latin typeface="Calibri" charset="0"/>
              </a:rPr>
              <a:t>69</a:t>
            </a:r>
            <a:endParaRPr lang="" altLang="" sz="2800" dirty="0">
              <a:latin typeface="Calibri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49263" y="222250"/>
            <a:ext cx="8229600" cy="711200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</a:pPr>
            <a:r>
              <a:rPr lang="" altLang="" sz="3600" b="1">
                <a:solidFill>
                  <a:srgbClr val="017BA1"/>
                </a:solidFill>
                <a:latin typeface="Calibri" charset="0"/>
              </a:rPr>
              <a:t>         Лікування хворих 2 категорії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57200" y="1138238"/>
            <a:ext cx="8229600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dirty="0">
                <a:latin typeface="Calibri" charset="0"/>
              </a:rPr>
              <a:t>                                    </a:t>
            </a:r>
            <a:r>
              <a:rPr lang="" altLang="" sz="2800" b="1" dirty="0" smtClean="0">
                <a:latin typeface="Calibri" charset="0"/>
              </a:rPr>
              <a:t>201</a:t>
            </a:r>
            <a:r>
              <a:rPr lang="uk-UA" altLang="" sz="2800" b="1" dirty="0" smtClean="0">
                <a:latin typeface="Calibri" charset="0"/>
              </a:rPr>
              <a:t>9</a:t>
            </a:r>
            <a:r>
              <a:rPr lang="" altLang="" sz="2800" b="1" dirty="0" smtClean="0">
                <a:latin typeface="Calibri" charset="0"/>
              </a:rPr>
              <a:t>                                   201</a:t>
            </a:r>
            <a:r>
              <a:rPr lang="uk-UA" altLang="" sz="2800" b="1" dirty="0" smtClean="0">
                <a:latin typeface="Calibri" charset="0"/>
              </a:rPr>
              <a:t>8</a:t>
            </a:r>
            <a:endParaRPr lang="" altLang="" sz="2800" b="1" dirty="0"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b="1" dirty="0">
                <a:latin typeface="Calibri" charset="0"/>
              </a:rPr>
              <a:t>РТБ</a:t>
            </a:r>
            <a:r>
              <a:rPr lang="" altLang="" sz="2800" dirty="0">
                <a:latin typeface="Calibri" charset="0"/>
              </a:rPr>
              <a:t>                              </a:t>
            </a:r>
            <a:r>
              <a:rPr lang="" altLang="" sz="2800" dirty="0" smtClean="0">
                <a:latin typeface="Calibri" charset="0"/>
              </a:rPr>
              <a:t>1</a:t>
            </a:r>
            <a:r>
              <a:rPr lang="uk-UA" altLang="" sz="2800" dirty="0" smtClean="0">
                <a:latin typeface="Calibri" charset="0"/>
              </a:rPr>
              <a:t>7</a:t>
            </a:r>
            <a:r>
              <a:rPr lang="" altLang="" sz="2800" dirty="0" smtClean="0">
                <a:latin typeface="Calibri" charset="0"/>
              </a:rPr>
              <a:t>                                        </a:t>
            </a:r>
            <a:r>
              <a:rPr lang="uk-UA" altLang="" sz="2800" dirty="0" smtClean="0">
                <a:latin typeface="Calibri" charset="0"/>
              </a:rPr>
              <a:t>   10</a:t>
            </a:r>
            <a:endParaRPr lang="" altLang="" sz="2800" dirty="0"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b="1" dirty="0">
                <a:latin typeface="Calibri" charset="0"/>
              </a:rPr>
              <a:t>НЛТБ</a:t>
            </a:r>
            <a:r>
              <a:rPr lang="" altLang="" sz="2800" dirty="0">
                <a:latin typeface="Calibri" charset="0"/>
              </a:rPr>
              <a:t>                           </a:t>
            </a:r>
            <a:r>
              <a:rPr lang="uk-UA" altLang="" sz="2800" dirty="0" smtClean="0">
                <a:latin typeface="Calibri" charset="0"/>
              </a:rPr>
              <a:t>16</a:t>
            </a:r>
            <a:r>
              <a:rPr lang="" altLang="" sz="2800" dirty="0" smtClean="0">
                <a:latin typeface="Calibri" charset="0"/>
              </a:rPr>
              <a:t>                                            </a:t>
            </a:r>
            <a:r>
              <a:rPr lang="" altLang="" sz="2800" dirty="0">
                <a:latin typeface="Calibri" charset="0"/>
              </a:rPr>
              <a:t>8</a:t>
            </a: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b="1" dirty="0">
                <a:latin typeface="Calibri" charset="0"/>
              </a:rPr>
              <a:t>ЛПП                             </a:t>
            </a:r>
            <a:r>
              <a:rPr lang="uk-UA" altLang="" sz="2800" dirty="0" smtClean="0">
                <a:latin typeface="Calibri" charset="0"/>
              </a:rPr>
              <a:t>1</a:t>
            </a:r>
            <a:r>
              <a:rPr lang="" altLang="" sz="2800" dirty="0" smtClean="0">
                <a:latin typeface="Calibri" charset="0"/>
              </a:rPr>
              <a:t>                                           </a:t>
            </a:r>
            <a:r>
              <a:rPr lang="uk-UA" altLang="" sz="2800" dirty="0" smtClean="0">
                <a:latin typeface="Calibri" charset="0"/>
              </a:rPr>
              <a:t>   2</a:t>
            </a:r>
            <a:endParaRPr lang="" altLang="" sz="2800" dirty="0"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b="1" dirty="0">
                <a:latin typeface="Calibri" charset="0"/>
              </a:rPr>
              <a:t>ІТБ</a:t>
            </a:r>
            <a:r>
              <a:rPr lang="" altLang="" sz="2800" dirty="0">
                <a:latin typeface="Calibri" charset="0"/>
              </a:rPr>
              <a:t>                                </a:t>
            </a:r>
            <a:r>
              <a:rPr lang="uk-UA" altLang="" sz="2800" dirty="0" smtClean="0">
                <a:latin typeface="Calibri" charset="0"/>
              </a:rPr>
              <a:t>3</a:t>
            </a:r>
            <a:r>
              <a:rPr lang="" altLang="" sz="2800" dirty="0" smtClean="0">
                <a:latin typeface="Calibri" charset="0"/>
              </a:rPr>
              <a:t>                                          </a:t>
            </a:r>
            <a:r>
              <a:rPr lang="uk-UA" altLang="" sz="2800" dirty="0" smtClean="0">
                <a:latin typeface="Calibri" charset="0"/>
              </a:rPr>
              <a:t>    2</a:t>
            </a:r>
            <a:endParaRPr lang="" altLang="" sz="2800" dirty="0"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b="1" dirty="0">
                <a:latin typeface="Calibri" charset="0"/>
              </a:rPr>
              <a:t>Всього</a:t>
            </a:r>
            <a:r>
              <a:rPr lang="" altLang="" sz="2800" dirty="0">
                <a:latin typeface="Calibri" charset="0"/>
              </a:rPr>
              <a:t>                         </a:t>
            </a:r>
            <a:r>
              <a:rPr lang="uk-UA" altLang="" sz="2800" dirty="0" smtClean="0">
                <a:latin typeface="Calibri" charset="0"/>
              </a:rPr>
              <a:t>37</a:t>
            </a:r>
            <a:r>
              <a:rPr lang="" altLang="" sz="2800" dirty="0" smtClean="0">
                <a:latin typeface="Calibri" charset="0"/>
              </a:rPr>
              <a:t>                                         </a:t>
            </a:r>
            <a:r>
              <a:rPr lang="uk-UA" altLang="" sz="2800" dirty="0" smtClean="0">
                <a:latin typeface="Calibri" charset="0"/>
              </a:rPr>
              <a:t>   22</a:t>
            </a:r>
            <a:endParaRPr lang="" altLang="" sz="2800" dirty="0"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b="1" dirty="0">
                <a:latin typeface="Calibri" charset="0"/>
              </a:rPr>
              <a:t>Провели днів            </a:t>
            </a:r>
            <a:r>
              <a:rPr lang="uk-UA" altLang="" sz="2800" dirty="0" smtClean="0">
                <a:latin typeface="Calibri" charset="0"/>
              </a:rPr>
              <a:t>3950</a:t>
            </a:r>
            <a:r>
              <a:rPr lang="" altLang="" sz="2800" dirty="0" smtClean="0">
                <a:latin typeface="Calibri" charset="0"/>
              </a:rPr>
              <a:t>                                   </a:t>
            </a:r>
            <a:r>
              <a:rPr lang="uk-UA" altLang="" sz="2800" dirty="0" smtClean="0">
                <a:latin typeface="Calibri" charset="0"/>
              </a:rPr>
              <a:t>    1704</a:t>
            </a:r>
            <a:endParaRPr lang="" altLang="" sz="2800" dirty="0"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b="1" dirty="0">
                <a:latin typeface="Calibri" charset="0"/>
              </a:rPr>
              <a:t>Середній л/день      </a:t>
            </a:r>
            <a:r>
              <a:rPr lang="uk-UA" altLang="" sz="2800" dirty="0" smtClean="0">
                <a:latin typeface="Calibri" charset="0"/>
              </a:rPr>
              <a:t>106,7</a:t>
            </a:r>
            <a:r>
              <a:rPr lang="" altLang="" sz="2800" dirty="0" smtClean="0">
                <a:latin typeface="Calibri" charset="0"/>
              </a:rPr>
              <a:t>                                   </a:t>
            </a:r>
            <a:r>
              <a:rPr lang="uk-UA" altLang="" sz="2800" dirty="0" smtClean="0">
                <a:latin typeface="Calibri" charset="0"/>
              </a:rPr>
              <a:t>   77,5</a:t>
            </a:r>
            <a:endParaRPr lang="" altLang="" sz="2800" dirty="0">
              <a:latin typeface="Calibri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49263" y="222250"/>
            <a:ext cx="8229600" cy="915988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</a:pPr>
            <a:r>
              <a:rPr lang="" altLang="" sz="3600" b="1">
                <a:solidFill>
                  <a:srgbClr val="017BA1"/>
                </a:solidFill>
                <a:latin typeface="Calibri" charset="0"/>
              </a:rPr>
              <a:t>                 Хворі 4 категорії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49263" y="833438"/>
            <a:ext cx="8229600" cy="4830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b="1" dirty="0">
                <a:latin typeface="Calibri" charset="0"/>
              </a:rPr>
              <a:t>                                       </a:t>
            </a:r>
            <a:r>
              <a:rPr lang="" altLang="" sz="2800" b="1" dirty="0" smtClean="0">
                <a:latin typeface="Calibri" charset="0"/>
              </a:rPr>
              <a:t>201</a:t>
            </a:r>
            <a:r>
              <a:rPr lang="uk-UA" altLang="" sz="2800" b="1" dirty="0" smtClean="0">
                <a:latin typeface="Calibri" charset="0"/>
              </a:rPr>
              <a:t>9</a:t>
            </a:r>
            <a:r>
              <a:rPr lang="" altLang="" sz="2800" b="1" dirty="0" smtClean="0">
                <a:latin typeface="Calibri" charset="0"/>
              </a:rPr>
              <a:t>                                   201</a:t>
            </a:r>
            <a:r>
              <a:rPr lang="uk-UA" altLang="" sz="2800" b="1" dirty="0" smtClean="0">
                <a:latin typeface="Calibri" charset="0"/>
              </a:rPr>
              <a:t>8</a:t>
            </a:r>
            <a:endParaRPr lang="" altLang="" sz="2800" b="1" dirty="0"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b="1" dirty="0">
                <a:latin typeface="Calibri" charset="0"/>
              </a:rPr>
              <a:t>МРТБ</a:t>
            </a:r>
            <a:r>
              <a:rPr lang="" altLang="" sz="2800" dirty="0">
                <a:latin typeface="Calibri" charset="0"/>
              </a:rPr>
              <a:t>                                </a:t>
            </a:r>
            <a:r>
              <a:rPr lang="uk-UA" altLang="" sz="2800" dirty="0" smtClean="0">
                <a:latin typeface="Calibri" charset="0"/>
              </a:rPr>
              <a:t>4</a:t>
            </a:r>
            <a:r>
              <a:rPr lang="" altLang="" sz="2800" dirty="0" smtClean="0">
                <a:latin typeface="Calibri" charset="0"/>
              </a:rPr>
              <a:t>                                         </a:t>
            </a:r>
            <a:r>
              <a:rPr lang="uk-UA" altLang="" sz="2800" dirty="0" smtClean="0">
                <a:latin typeface="Calibri" charset="0"/>
              </a:rPr>
              <a:t>3</a:t>
            </a:r>
            <a:endParaRPr lang="" altLang="" sz="2800" dirty="0"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b="1" dirty="0">
                <a:latin typeface="Calibri" charset="0"/>
              </a:rPr>
              <a:t>РРТБ</a:t>
            </a:r>
            <a:r>
              <a:rPr lang="" altLang="" sz="2800" dirty="0">
                <a:latin typeface="Calibri" charset="0"/>
              </a:rPr>
              <a:t>                                  </a:t>
            </a:r>
            <a:r>
              <a:rPr lang="uk-UA" altLang="" sz="2800" dirty="0" smtClean="0">
                <a:latin typeface="Calibri" charset="0"/>
              </a:rPr>
              <a:t>0</a:t>
            </a:r>
            <a:r>
              <a:rPr lang="" altLang="" sz="2800" dirty="0" smtClean="0">
                <a:latin typeface="Calibri" charset="0"/>
              </a:rPr>
              <a:t>                                        </a:t>
            </a:r>
            <a:r>
              <a:rPr lang="uk-UA" altLang="" sz="2800" dirty="0" smtClean="0">
                <a:latin typeface="Calibri" charset="0"/>
              </a:rPr>
              <a:t>4</a:t>
            </a:r>
            <a:endParaRPr lang="" altLang="" sz="2800" dirty="0"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b="1" dirty="0">
                <a:latin typeface="Calibri" charset="0"/>
              </a:rPr>
              <a:t>РифТБ                               </a:t>
            </a:r>
            <a:r>
              <a:rPr lang="uk-UA" altLang="" sz="2800" dirty="0" smtClean="0">
                <a:latin typeface="Calibri" charset="0"/>
              </a:rPr>
              <a:t>1</a:t>
            </a:r>
            <a:r>
              <a:rPr lang="" altLang="" sz="2800" dirty="0" smtClean="0">
                <a:latin typeface="Calibri" charset="0"/>
              </a:rPr>
              <a:t>                                        </a:t>
            </a:r>
            <a:r>
              <a:rPr lang="uk-UA" altLang="" sz="2800" dirty="0" smtClean="0">
                <a:latin typeface="Calibri" charset="0"/>
              </a:rPr>
              <a:t>0</a:t>
            </a:r>
            <a:endParaRPr lang="" altLang="" sz="2800" dirty="0"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b="1" dirty="0">
                <a:latin typeface="Calibri" charset="0"/>
              </a:rPr>
              <a:t>РМРТБ</a:t>
            </a:r>
            <a:r>
              <a:rPr lang="" altLang="" sz="2800" dirty="0">
                <a:latin typeface="Calibri" charset="0"/>
              </a:rPr>
              <a:t>                              </a:t>
            </a:r>
            <a:r>
              <a:rPr lang="uk-UA" altLang="" sz="2800" dirty="0" smtClean="0">
                <a:latin typeface="Calibri" charset="0"/>
              </a:rPr>
              <a:t>1</a:t>
            </a:r>
            <a:r>
              <a:rPr lang="" altLang="" sz="2800" dirty="0" smtClean="0">
                <a:latin typeface="Calibri" charset="0"/>
              </a:rPr>
              <a:t>                                         </a:t>
            </a:r>
            <a:r>
              <a:rPr lang="uk-UA" altLang="" sz="2800" dirty="0" smtClean="0">
                <a:latin typeface="Calibri" charset="0"/>
              </a:rPr>
              <a:t>2</a:t>
            </a:r>
            <a:endParaRPr lang="" altLang="" sz="2800" dirty="0"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b="1" dirty="0">
                <a:latin typeface="Calibri" charset="0"/>
              </a:rPr>
              <a:t>Всього</a:t>
            </a:r>
            <a:r>
              <a:rPr lang="" altLang="" sz="2800" dirty="0">
                <a:latin typeface="Calibri" charset="0"/>
              </a:rPr>
              <a:t>                               </a:t>
            </a:r>
            <a:r>
              <a:rPr lang="uk-UA" altLang="" sz="2800" dirty="0" smtClean="0">
                <a:latin typeface="Calibri" charset="0"/>
              </a:rPr>
              <a:t>6</a:t>
            </a:r>
            <a:r>
              <a:rPr lang="" altLang="" sz="2800" dirty="0" smtClean="0">
                <a:latin typeface="Calibri" charset="0"/>
              </a:rPr>
              <a:t>                                        </a:t>
            </a:r>
            <a:r>
              <a:rPr lang="uk-UA" altLang="" sz="2800" dirty="0" smtClean="0">
                <a:latin typeface="Calibri" charset="0"/>
              </a:rPr>
              <a:t>9</a:t>
            </a:r>
            <a:endParaRPr lang="" altLang="" sz="2800" dirty="0"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b="1" dirty="0">
                <a:latin typeface="Calibri" charset="0"/>
              </a:rPr>
              <a:t>Провели днів                </a:t>
            </a:r>
            <a:r>
              <a:rPr lang="" altLang="" sz="2800" dirty="0" smtClean="0">
                <a:latin typeface="Calibri" charset="0"/>
              </a:rPr>
              <a:t>5</a:t>
            </a:r>
            <a:r>
              <a:rPr lang="uk-UA" altLang="" sz="2800" dirty="0" smtClean="0">
                <a:latin typeface="Calibri" charset="0"/>
              </a:rPr>
              <a:t>36</a:t>
            </a:r>
            <a:r>
              <a:rPr lang="" altLang="" sz="2800" dirty="0" smtClean="0">
                <a:latin typeface="Calibri" charset="0"/>
              </a:rPr>
              <a:t>                                    </a:t>
            </a:r>
            <a:r>
              <a:rPr lang="uk-UA" altLang="" sz="2800" dirty="0" smtClean="0">
                <a:latin typeface="Calibri" charset="0"/>
              </a:rPr>
              <a:t>528</a:t>
            </a:r>
            <a:endParaRPr lang="" altLang="" sz="2800" dirty="0"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b="1" dirty="0">
                <a:latin typeface="Calibri" charset="0"/>
              </a:rPr>
              <a:t>Середній л/день         </a:t>
            </a:r>
            <a:r>
              <a:rPr lang="" altLang="" sz="2800" dirty="0">
                <a:latin typeface="Calibri" charset="0"/>
              </a:rPr>
              <a:t> </a:t>
            </a:r>
            <a:r>
              <a:rPr lang="uk-UA" altLang="" sz="2800" dirty="0" smtClean="0">
                <a:latin typeface="Calibri" charset="0"/>
              </a:rPr>
              <a:t>89,3</a:t>
            </a:r>
            <a:r>
              <a:rPr lang="" altLang="" sz="2800" dirty="0" smtClean="0">
                <a:latin typeface="Calibri" charset="0"/>
              </a:rPr>
              <a:t>                                 </a:t>
            </a:r>
            <a:r>
              <a:rPr lang="uk-UA" altLang="" sz="2800" dirty="0" smtClean="0">
                <a:latin typeface="Calibri" charset="0"/>
              </a:rPr>
              <a:t>58,7</a:t>
            </a:r>
            <a:endParaRPr lang="" altLang="" sz="2800" dirty="0"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563"/>
              </a:spcBef>
            </a:pPr>
            <a:endParaRPr lang="" altLang="" sz="2800" b="1" dirty="0">
              <a:latin typeface="Calibri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AutoShape 1"/>
          <p:cNvSpPr>
            <a:spLocks noChangeArrowheads="1"/>
          </p:cNvSpPr>
          <p:nvPr/>
        </p:nvSpPr>
        <p:spPr bwMode="auto">
          <a:xfrm>
            <a:off x="7015163" y="3733800"/>
            <a:ext cx="915987" cy="458788"/>
          </a:xfrm>
          <a:custGeom>
            <a:avLst/>
            <a:gdLst>
              <a:gd name="G0" fmla="*/ 2544 1 2"/>
              <a:gd name="G1" fmla="*/ 1 48365 11520"/>
              <a:gd name="G2" fmla="*/ G1 32767 1"/>
              <a:gd name="G3" fmla="*/ G2 1 32767"/>
              <a:gd name="G4" fmla="cos G0 G3"/>
              <a:gd name="G5" fmla="*/ 1274 1 2"/>
              <a:gd name="G6" fmla="*/ 1 48365 11520"/>
              <a:gd name="G7" fmla="*/ G6 32767 1"/>
              <a:gd name="G8" fmla="*/ G7 1 32767"/>
              <a:gd name="G9" fmla="sin G5 G8"/>
              <a:gd name="G10" fmla="*/ 2544 1 2"/>
              <a:gd name="G11" fmla="+- G10 0 G4"/>
              <a:gd name="G12" fmla="+- G10 G4 0"/>
              <a:gd name="G13" fmla="+- G12 0 0"/>
              <a:gd name="G14" fmla="*/ 1274 1 2"/>
              <a:gd name="G15" fmla="+- G14 0 G9"/>
              <a:gd name="G16" fmla="+- G14 G9 0"/>
              <a:gd name="G17" fmla="+- G16 0 0"/>
              <a:gd name="G18" fmla="+- 1274 0 0"/>
              <a:gd name="G19" fmla="+- 2544 0 0"/>
              <a:gd name="G20" fmla="+- 180 0 0"/>
              <a:gd name="G21" fmla="+- 90 0 0"/>
              <a:gd name="G22" fmla="+- 270 0 0"/>
              <a:gd name="G23" fmla="+- 90 0 0"/>
              <a:gd name="G24" fmla="+- 0 0 0"/>
              <a:gd name="G25" fmla="+- 90 0 0"/>
              <a:gd name="G26" fmla="+- 90 0 0"/>
              <a:gd name="G27" fmla="+- 90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637"/>
                </a:moveTo>
                <a:lnTo>
                  <a:pt x="1272" y="637"/>
                </a:lnTo>
                <a:lnTo>
                  <a:pt x="180" y="90"/>
                </a:lnTo>
                <a:lnTo>
                  <a:pt x="1272" y="637"/>
                </a:lnTo>
                <a:lnTo>
                  <a:pt x="270" y="90"/>
                </a:lnTo>
                <a:close/>
              </a:path>
            </a:pathLst>
          </a:custGeom>
          <a:solidFill>
            <a:srgbClr val="4F81BD"/>
          </a:solidFill>
          <a:ln w="25560" cap="flat">
            <a:solidFill>
              <a:srgbClr val="3A5F8B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/>
          </a:p>
        </p:txBody>
      </p:sp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4267200" y="3733800"/>
            <a:ext cx="1068388" cy="458788"/>
          </a:xfrm>
          <a:custGeom>
            <a:avLst/>
            <a:gdLst>
              <a:gd name="G0" fmla="*/ 2968 1 2"/>
              <a:gd name="G1" fmla="*/ 1 48365 11520"/>
              <a:gd name="G2" fmla="*/ G1 32767 1"/>
              <a:gd name="G3" fmla="*/ G2 1 32767"/>
              <a:gd name="G4" fmla="cos G0 G3"/>
              <a:gd name="G5" fmla="*/ 1274 1 2"/>
              <a:gd name="G6" fmla="*/ 1 48365 11520"/>
              <a:gd name="G7" fmla="*/ G6 32767 1"/>
              <a:gd name="G8" fmla="*/ G7 1 32767"/>
              <a:gd name="G9" fmla="sin G5 G8"/>
              <a:gd name="G10" fmla="*/ 2968 1 2"/>
              <a:gd name="G11" fmla="+- G10 0 G4"/>
              <a:gd name="G12" fmla="+- G10 G4 0"/>
              <a:gd name="G13" fmla="+- G12 0 0"/>
              <a:gd name="G14" fmla="*/ 1274 1 2"/>
              <a:gd name="G15" fmla="+- G14 0 G9"/>
              <a:gd name="G16" fmla="+- G14 G9 0"/>
              <a:gd name="G17" fmla="+- G16 0 0"/>
              <a:gd name="G18" fmla="+- 1274 0 0"/>
              <a:gd name="G19" fmla="+- 2968 0 0"/>
              <a:gd name="G20" fmla="+- 180 0 0"/>
              <a:gd name="G21" fmla="+- 90 0 0"/>
              <a:gd name="G22" fmla="+- 270 0 0"/>
              <a:gd name="G23" fmla="+- 90 0 0"/>
              <a:gd name="G24" fmla="+- 0 0 0"/>
              <a:gd name="G25" fmla="+- 90 0 0"/>
              <a:gd name="G26" fmla="+- 90 0 0"/>
              <a:gd name="G27" fmla="+- 90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637"/>
                </a:moveTo>
                <a:lnTo>
                  <a:pt x="1484" y="637"/>
                </a:lnTo>
                <a:lnTo>
                  <a:pt x="180" y="90"/>
                </a:lnTo>
                <a:lnTo>
                  <a:pt x="1484" y="637"/>
                </a:lnTo>
                <a:lnTo>
                  <a:pt x="270" y="90"/>
                </a:lnTo>
                <a:close/>
              </a:path>
            </a:pathLst>
          </a:custGeom>
          <a:solidFill>
            <a:srgbClr val="4F81BD"/>
          </a:solidFill>
          <a:ln w="25560" cap="flat">
            <a:solidFill>
              <a:srgbClr val="3A5F8B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1200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</a:pPr>
            <a:r>
              <a:rPr lang="" altLang="" sz="3600">
                <a:solidFill>
                  <a:srgbClr val="017BA1"/>
                </a:solidFill>
                <a:latin typeface="Calibri" charset="0"/>
              </a:rPr>
              <a:t>Ефективність лікування хворих з ВДТБ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57200" y="1138238"/>
            <a:ext cx="8543925" cy="38179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608013" indent="-608013">
              <a:tabLst>
                <a:tab pos="6096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6096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6096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6096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6096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096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096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096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096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609600" hangingPunct="1">
              <a:lnSpc>
                <a:spcPct val="100000"/>
              </a:lnSpc>
              <a:spcBef>
                <a:spcPts val="563"/>
              </a:spcBef>
            </a:pPr>
            <a:r>
              <a:rPr lang="" altLang="" sz="2800" dirty="0">
                <a:latin typeface="Calibri" charset="0"/>
              </a:rPr>
              <a:t>                                               </a:t>
            </a:r>
            <a:r>
              <a:rPr lang="" altLang="" sz="2800" b="1" dirty="0" smtClean="0">
                <a:latin typeface="Calibri" charset="0"/>
              </a:rPr>
              <a:t>201</a:t>
            </a:r>
            <a:r>
              <a:rPr lang="uk-UA" altLang="" sz="2800" b="1" dirty="0" smtClean="0">
                <a:latin typeface="Calibri" charset="0"/>
              </a:rPr>
              <a:t>9</a:t>
            </a:r>
            <a:r>
              <a:rPr lang="" altLang="" sz="2800" b="1" dirty="0" smtClean="0">
                <a:latin typeface="Calibri" charset="0"/>
              </a:rPr>
              <a:t>  </a:t>
            </a:r>
            <a:r>
              <a:rPr lang="" altLang="" sz="2800" dirty="0" smtClean="0">
                <a:latin typeface="Calibri" charset="0"/>
              </a:rPr>
              <a:t>                         </a:t>
            </a:r>
            <a:r>
              <a:rPr lang="" altLang="" sz="2800" b="1" dirty="0" smtClean="0">
                <a:latin typeface="Calibri" charset="0"/>
              </a:rPr>
              <a:t>201</a:t>
            </a:r>
            <a:r>
              <a:rPr lang="uk-UA" altLang="" sz="2800" b="1" dirty="0" smtClean="0">
                <a:latin typeface="Calibri" charset="0"/>
              </a:rPr>
              <a:t>8</a:t>
            </a:r>
            <a:endParaRPr lang="" altLang="" sz="2800" b="1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dirty="0">
                <a:latin typeface="Calibri" charset="0"/>
              </a:rPr>
              <a:t>Всього з ВДТБ  м+          </a:t>
            </a:r>
            <a:r>
              <a:rPr lang="" altLang="" sz="2800" dirty="0" smtClean="0">
                <a:latin typeface="Calibri" charset="0"/>
              </a:rPr>
              <a:t>10</a:t>
            </a:r>
            <a:r>
              <a:rPr lang="uk-UA" altLang="" sz="2800" dirty="0" smtClean="0">
                <a:latin typeface="Calibri" charset="0"/>
              </a:rPr>
              <a:t>5</a:t>
            </a:r>
            <a:r>
              <a:rPr lang="" altLang="" sz="2800" dirty="0" smtClean="0">
                <a:latin typeface="Calibri" charset="0"/>
              </a:rPr>
              <a:t>                              </a:t>
            </a:r>
            <a:r>
              <a:rPr lang="uk-UA" altLang="" sz="2800" dirty="0" smtClean="0">
                <a:latin typeface="Calibri" charset="0"/>
              </a:rPr>
              <a:t>100</a:t>
            </a:r>
            <a:endParaRPr lang="" altLang="" sz="28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563"/>
              </a:spcBef>
              <a:buFont typeface="Arial" charset="0"/>
              <a:buChar char="•"/>
            </a:pPr>
            <a:r>
              <a:rPr lang="" altLang="" sz="2800" dirty="0">
                <a:latin typeface="Calibri" charset="0"/>
              </a:rPr>
              <a:t>Обезбацилення  по мазку:</a:t>
            </a:r>
          </a:p>
          <a:p>
            <a:pPr marL="609600" hangingPunct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r>
              <a:rPr lang="" altLang="" sz="2800" dirty="0">
                <a:latin typeface="Calibri" charset="0"/>
              </a:rPr>
              <a:t>    працюючі            ( </a:t>
            </a:r>
            <a:r>
              <a:rPr lang="uk-UA" altLang="" sz="2800" dirty="0" smtClean="0">
                <a:latin typeface="Calibri" charset="0"/>
              </a:rPr>
              <a:t>1</a:t>
            </a:r>
            <a:r>
              <a:rPr lang="" altLang="" sz="2800" dirty="0" smtClean="0">
                <a:latin typeface="Calibri" charset="0"/>
              </a:rPr>
              <a:t>5 </a:t>
            </a:r>
            <a:r>
              <a:rPr lang="" altLang="" sz="2800" dirty="0">
                <a:latin typeface="Calibri" charset="0"/>
              </a:rPr>
              <a:t>осіб)   </a:t>
            </a:r>
            <a:r>
              <a:rPr lang="uk-UA" altLang="" sz="2800" dirty="0" smtClean="0">
                <a:solidFill>
                  <a:srgbClr val="C00000"/>
                </a:solidFill>
                <a:latin typeface="Calibri" charset="0"/>
              </a:rPr>
              <a:t>100</a:t>
            </a:r>
            <a:r>
              <a:rPr lang="" altLang="" sz="2800" dirty="0" smtClean="0">
                <a:solidFill>
                  <a:srgbClr val="C00000"/>
                </a:solidFill>
                <a:latin typeface="Calibri" charset="0"/>
              </a:rPr>
              <a:t>%             </a:t>
            </a:r>
            <a:r>
              <a:rPr lang="" altLang="" sz="2800" dirty="0">
                <a:latin typeface="Calibri" charset="0"/>
              </a:rPr>
              <a:t>(</a:t>
            </a:r>
            <a:r>
              <a:rPr lang="" altLang="" sz="2800" dirty="0" smtClean="0">
                <a:latin typeface="Calibri" charset="0"/>
              </a:rPr>
              <a:t>2</a:t>
            </a:r>
            <a:r>
              <a:rPr lang="uk-UA" altLang="" sz="2800" dirty="0" smtClean="0">
                <a:latin typeface="Calibri" charset="0"/>
              </a:rPr>
              <a:t>5</a:t>
            </a:r>
            <a:r>
              <a:rPr lang="" altLang="" sz="2800" dirty="0" smtClean="0">
                <a:latin typeface="Calibri" charset="0"/>
              </a:rPr>
              <a:t> </a:t>
            </a:r>
            <a:r>
              <a:rPr lang="" altLang="" sz="2800" dirty="0">
                <a:latin typeface="Calibri" charset="0"/>
              </a:rPr>
              <a:t>осіб) </a:t>
            </a:r>
            <a:r>
              <a:rPr lang="uk-UA" altLang="" sz="2800" dirty="0" smtClean="0">
                <a:solidFill>
                  <a:srgbClr val="C00000"/>
                </a:solidFill>
                <a:latin typeface="Calibri" charset="0"/>
              </a:rPr>
              <a:t>96</a:t>
            </a:r>
            <a:r>
              <a:rPr lang="" altLang="" sz="2800" dirty="0" smtClean="0">
                <a:solidFill>
                  <a:srgbClr val="C00000"/>
                </a:solidFill>
                <a:latin typeface="Calibri" charset="0"/>
              </a:rPr>
              <a:t>%</a:t>
            </a:r>
            <a:endParaRPr lang="" altLang="" sz="2800" dirty="0">
              <a:solidFill>
                <a:srgbClr val="C00000"/>
              </a:solidFill>
              <a:latin typeface="Calibri" charset="0"/>
            </a:endParaRPr>
          </a:p>
          <a:p>
            <a:pPr marL="609600" hangingPunct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r>
              <a:rPr lang="" altLang="" sz="2800" dirty="0">
                <a:latin typeface="Calibri" charset="0"/>
              </a:rPr>
              <a:t>    не працюючі        </a:t>
            </a:r>
            <a:r>
              <a:rPr lang="" altLang="" sz="2800" dirty="0" smtClean="0">
                <a:latin typeface="Calibri" charset="0"/>
              </a:rPr>
              <a:t>(</a:t>
            </a:r>
            <a:r>
              <a:rPr lang="uk-UA" altLang="" sz="2800" dirty="0" smtClean="0">
                <a:latin typeface="Calibri" charset="0"/>
              </a:rPr>
              <a:t>90</a:t>
            </a:r>
            <a:r>
              <a:rPr lang="" altLang="" sz="2800" dirty="0" smtClean="0">
                <a:latin typeface="Calibri" charset="0"/>
              </a:rPr>
              <a:t> </a:t>
            </a:r>
            <a:r>
              <a:rPr lang="" altLang="" sz="2800" dirty="0">
                <a:latin typeface="Calibri" charset="0"/>
              </a:rPr>
              <a:t>осіб)   </a:t>
            </a:r>
            <a:r>
              <a:rPr lang="uk-UA" altLang="" sz="2800" dirty="0" smtClean="0">
                <a:solidFill>
                  <a:srgbClr val="C00000"/>
                </a:solidFill>
                <a:latin typeface="Calibri" charset="0"/>
              </a:rPr>
              <a:t>67</a:t>
            </a:r>
            <a:r>
              <a:rPr lang="" altLang="" sz="2800" dirty="0" smtClean="0">
                <a:solidFill>
                  <a:srgbClr val="C00000"/>
                </a:solidFill>
                <a:latin typeface="Calibri" charset="0"/>
              </a:rPr>
              <a:t>%             </a:t>
            </a:r>
            <a:r>
              <a:rPr lang="" altLang="" sz="2800" dirty="0">
                <a:latin typeface="Calibri" charset="0"/>
              </a:rPr>
              <a:t>(</a:t>
            </a:r>
            <a:r>
              <a:rPr lang="" altLang="" sz="2800" dirty="0" smtClean="0">
                <a:latin typeface="Calibri" charset="0"/>
              </a:rPr>
              <a:t>7</a:t>
            </a:r>
            <a:r>
              <a:rPr lang="uk-UA" altLang="" sz="2800" dirty="0" smtClean="0">
                <a:latin typeface="Calibri" charset="0"/>
              </a:rPr>
              <a:t>5</a:t>
            </a:r>
            <a:r>
              <a:rPr lang="" altLang="" sz="2800" dirty="0" smtClean="0">
                <a:latin typeface="Calibri" charset="0"/>
              </a:rPr>
              <a:t>осіб</a:t>
            </a:r>
            <a:r>
              <a:rPr lang="" altLang="" sz="2800" dirty="0">
                <a:latin typeface="Calibri" charset="0"/>
              </a:rPr>
              <a:t>)  </a:t>
            </a:r>
            <a:r>
              <a:rPr lang="" altLang="" sz="2800" dirty="0" smtClean="0">
                <a:solidFill>
                  <a:srgbClr val="C00000"/>
                </a:solidFill>
                <a:latin typeface="Calibri" charset="0"/>
              </a:rPr>
              <a:t>88</a:t>
            </a:r>
            <a:r>
              <a:rPr lang="" altLang="" sz="2800" dirty="0">
                <a:solidFill>
                  <a:srgbClr val="C00000"/>
                </a:solidFill>
                <a:latin typeface="Calibri" charset="0"/>
              </a:rPr>
              <a:t>%</a:t>
            </a:r>
          </a:p>
          <a:p>
            <a:pPr marL="609600" hangingPunct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endParaRPr lang="" altLang="" sz="2800" dirty="0">
              <a:latin typeface="Calibri" charset="0"/>
            </a:endParaRPr>
          </a:p>
          <a:p>
            <a:pPr marL="609600" hangingPunct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r>
              <a:rPr lang="" altLang="" sz="2800" dirty="0">
                <a:latin typeface="Calibri" charset="0"/>
              </a:rPr>
              <a:t>    Всього                                      </a:t>
            </a:r>
            <a:r>
              <a:rPr lang="uk-UA" altLang="" sz="2800" dirty="0" smtClean="0">
                <a:solidFill>
                  <a:srgbClr val="C00000"/>
                </a:solidFill>
                <a:latin typeface="Calibri" charset="0"/>
              </a:rPr>
              <a:t>81</a:t>
            </a:r>
            <a:r>
              <a:rPr lang="" altLang="" sz="2800" dirty="0" smtClean="0">
                <a:solidFill>
                  <a:srgbClr val="C00000"/>
                </a:solidFill>
                <a:latin typeface="Calibri" charset="0"/>
              </a:rPr>
              <a:t>%                               </a:t>
            </a:r>
            <a:r>
              <a:rPr lang="uk-UA" altLang="" sz="2800" dirty="0" smtClean="0">
                <a:solidFill>
                  <a:srgbClr val="C00000"/>
                </a:solidFill>
                <a:latin typeface="Calibri" charset="0"/>
              </a:rPr>
              <a:t>90</a:t>
            </a:r>
            <a:r>
              <a:rPr lang="" altLang="" sz="2800" dirty="0" smtClean="0">
                <a:solidFill>
                  <a:srgbClr val="C00000"/>
                </a:solidFill>
                <a:latin typeface="Calibri" charset="0"/>
              </a:rPr>
              <a:t>%</a:t>
            </a:r>
            <a:endParaRPr lang="" altLang="" sz="2800" dirty="0">
              <a:solidFill>
                <a:srgbClr val="C00000"/>
              </a:solidFill>
              <a:latin typeface="Calibri" charset="0"/>
            </a:endParaRP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3656013" y="3887788"/>
            <a:ext cx="611187" cy="152400"/>
          </a:xfrm>
          <a:custGeom>
            <a:avLst/>
            <a:gdLst>
              <a:gd name="G0" fmla="min 1698 423"/>
              <a:gd name="G1" fmla="*/ 32767 1698 1"/>
              <a:gd name="G2" fmla="*/ G1 1 G0"/>
              <a:gd name="G3" fmla="+- 0 0 50000"/>
              <a:gd name="G4" fmla="+- 32767 0 50000"/>
              <a:gd name="G5" fmla="?: G4 50000 32767"/>
              <a:gd name="G6" fmla="?: G3 0 G4"/>
              <a:gd name="G7" fmla="+- 0 0 50000"/>
              <a:gd name="G8" fmla="+- G2 0 50000"/>
              <a:gd name="G9" fmla="?: G8 50000 G2"/>
              <a:gd name="G10" fmla="?: G7 0 G8"/>
              <a:gd name="G11" fmla="*/ G0 G10 1"/>
              <a:gd name="G12" fmla="*/ G11 1 32767"/>
              <a:gd name="G13" fmla="+- 1698 0 G12"/>
              <a:gd name="G14" fmla="*/ 423 G6 1"/>
              <a:gd name="G15" fmla="*/ G14 1 32767"/>
              <a:gd name="G16" fmla="*/ 423 1 2"/>
              <a:gd name="G17" fmla="+- G16 0 G15"/>
              <a:gd name="G18" fmla="+- G16 G15 0"/>
              <a:gd name="G19" fmla="+- G18 0 0"/>
              <a:gd name="G20" fmla="*/ 423 1 2"/>
              <a:gd name="G21" fmla="*/ G17 G12 1"/>
              <a:gd name="G22" fmla="*/ G21 1 G20"/>
              <a:gd name="G23" fmla="+- G13 G22 0"/>
              <a:gd name="G24" fmla="+- G23 0 0"/>
              <a:gd name="G25" fmla="+- 423 0 0"/>
              <a:gd name="G26" fmla="+- 1698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434"/>
                </a:moveTo>
                <a:lnTo>
                  <a:pt x="645" y="434"/>
                </a:lnTo>
                <a:lnTo>
                  <a:pt x="645" y="0"/>
                </a:lnTo>
                <a:lnTo>
                  <a:pt x="1698" y="212"/>
                </a:lnTo>
                <a:lnTo>
                  <a:pt x="645" y="423"/>
                </a:lnTo>
                <a:lnTo>
                  <a:pt x="645" y="-10"/>
                </a:lnTo>
                <a:lnTo>
                  <a:pt x="0" y="-10"/>
                </a:lnTo>
                <a:close/>
              </a:path>
            </a:pathLst>
          </a:custGeom>
          <a:solidFill>
            <a:srgbClr val="4F81BD"/>
          </a:solidFill>
          <a:ln w="25560" cap="flat">
            <a:solidFill>
              <a:srgbClr val="3A5F8B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6251575" y="3887788"/>
            <a:ext cx="611188" cy="152400"/>
          </a:xfrm>
          <a:custGeom>
            <a:avLst/>
            <a:gdLst>
              <a:gd name="G0" fmla="min 1698 423"/>
              <a:gd name="G1" fmla="*/ 32767 1698 1"/>
              <a:gd name="G2" fmla="*/ G1 1 G0"/>
              <a:gd name="G3" fmla="+- 0 0 50000"/>
              <a:gd name="G4" fmla="+- 32767 0 50000"/>
              <a:gd name="G5" fmla="?: G4 50000 32767"/>
              <a:gd name="G6" fmla="?: G3 0 G4"/>
              <a:gd name="G7" fmla="+- 0 0 50000"/>
              <a:gd name="G8" fmla="+- G2 0 50000"/>
              <a:gd name="G9" fmla="?: G8 50000 G2"/>
              <a:gd name="G10" fmla="?: G7 0 G8"/>
              <a:gd name="G11" fmla="*/ G0 G10 1"/>
              <a:gd name="G12" fmla="*/ G11 1 32767"/>
              <a:gd name="G13" fmla="+- 1698 0 G12"/>
              <a:gd name="G14" fmla="*/ 423 G6 1"/>
              <a:gd name="G15" fmla="*/ G14 1 32767"/>
              <a:gd name="G16" fmla="*/ 423 1 2"/>
              <a:gd name="G17" fmla="+- G16 0 G15"/>
              <a:gd name="G18" fmla="+- G16 G15 0"/>
              <a:gd name="G19" fmla="+- G18 0 0"/>
              <a:gd name="G20" fmla="*/ 423 1 2"/>
              <a:gd name="G21" fmla="*/ G17 G12 1"/>
              <a:gd name="G22" fmla="*/ G21 1 G20"/>
              <a:gd name="G23" fmla="+- G13 G22 0"/>
              <a:gd name="G24" fmla="+- G23 0 0"/>
              <a:gd name="G25" fmla="+- 423 0 0"/>
              <a:gd name="G26" fmla="+- 1698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434"/>
                </a:moveTo>
                <a:lnTo>
                  <a:pt x="645" y="434"/>
                </a:lnTo>
                <a:lnTo>
                  <a:pt x="645" y="0"/>
                </a:lnTo>
                <a:lnTo>
                  <a:pt x="1698" y="212"/>
                </a:lnTo>
                <a:lnTo>
                  <a:pt x="645" y="423"/>
                </a:lnTo>
                <a:lnTo>
                  <a:pt x="645" y="-10"/>
                </a:lnTo>
                <a:lnTo>
                  <a:pt x="0" y="-10"/>
                </a:lnTo>
                <a:close/>
              </a:path>
            </a:pathLst>
          </a:custGeom>
          <a:solidFill>
            <a:srgbClr val="4F81BD"/>
          </a:solidFill>
          <a:ln w="25560" cap="flat">
            <a:solidFill>
              <a:srgbClr val="3A5F8B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614</Words>
  <Application>Microsoft Office PowerPoint</Application>
  <PresentationFormat>Экран (4:3)</PresentationFormat>
  <Paragraphs>132</Paragraphs>
  <Slides>19</Slides>
  <Notes>19</Notes>
  <HiddenSlides>2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 Office</vt:lpstr>
      <vt:lpstr>Тема Office</vt:lpstr>
      <vt:lpstr>   Аналіз роботи  фтизіотерапевтичного  відділення № 1  КНП ХОР»ОПТД№1» за 2019 р.</vt:lpstr>
      <vt:lpstr>Основні показники  роботи відділення</vt:lpstr>
      <vt:lpstr>Основні показники роботи відділення</vt:lpstr>
      <vt:lpstr>             Гендерний склад хворих</vt:lpstr>
      <vt:lpstr>            Віковий склад хворих</vt:lpstr>
      <vt:lpstr>                               ВДТБ</vt:lpstr>
      <vt:lpstr>         Лікування хворих 2 категорії</vt:lpstr>
      <vt:lpstr>                 Хворі 4 категорії</vt:lpstr>
      <vt:lpstr>Ефективність лікування хворих з ВДТБ</vt:lpstr>
      <vt:lpstr>Перервали лікування в стаціонарі (ВДТБ)</vt:lpstr>
      <vt:lpstr>Ефективність лікування хворих 2 категорії</vt:lpstr>
      <vt:lpstr>Перервали лікування в стаціонарі (2 кат.)</vt:lpstr>
      <vt:lpstr>Презентация PowerPoint</vt:lpstr>
      <vt:lpstr>                   Аналіз летальності</vt:lpstr>
      <vt:lpstr>       Хворі з ко-інфекцією ТВ-ВІЛ</vt:lpstr>
      <vt:lpstr>    Тимчасова втрата працездатності</vt:lpstr>
      <vt:lpstr>Презентация PowerPoint</vt:lpstr>
      <vt:lpstr>Презентация PowerPoint</vt:lpstr>
      <vt:lpstr>Спасибо за внимание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Пользователь Windows</cp:lastModifiedBy>
  <cp:revision>156</cp:revision>
  <cp:lastPrinted>1601-01-01T00:00:00Z</cp:lastPrinted>
  <dcterms:created xsi:type="dcterms:W3CDTF">2013-08-21T17:17:07Z</dcterms:created>
  <dcterms:modified xsi:type="dcterms:W3CDTF">2020-01-15T22:05:41Z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Microsoft</vt:lpwstr>
  </property>
  <property fmtid="{D5CDD505-2E9C-101B-9397-08002B2CF9AE}" pid="4" name="HiddenSlides">
    <vt:i4>2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Экран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19</vt:i4>
  </property>
</Properties>
</file>