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ВДТБ</c:v>
                </c:pt>
                <c:pt idx="1">
                  <c:v>РТБ</c:v>
                </c:pt>
                <c:pt idx="2">
                  <c:v>МРТБ</c:v>
                </c:pt>
                <c:pt idx="3">
                  <c:v>ЗЗТБ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17</c:v>
                </c:pt>
                <c:pt idx="2">
                  <c:v>24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4-4DC2-991C-D6F7B837F4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ВДТБ</c:v>
                </c:pt>
                <c:pt idx="1">
                  <c:v>РТБ</c:v>
                </c:pt>
                <c:pt idx="2">
                  <c:v>МРТБ</c:v>
                </c:pt>
                <c:pt idx="3">
                  <c:v>ЗЗТБ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19</c:v>
                </c:pt>
                <c:pt idx="2">
                  <c:v>31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C4-4DC2-991C-D6F7B837F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136408"/>
        <c:axId val="467133128"/>
      </c:barChart>
      <c:catAx>
        <c:axId val="46713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133128"/>
        <c:crosses val="autoZero"/>
        <c:auto val="1"/>
        <c:lblAlgn val="ctr"/>
        <c:lblOffset val="100"/>
        <c:noMultiLvlLbl val="0"/>
      </c:catAx>
      <c:valAx>
        <c:axId val="467133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13640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9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59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34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76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5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7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9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9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4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9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4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4E12-A9B2-46C4-9AED-73C805A85CA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1519F-B812-41CE-BC4E-D24BDF2D1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78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5267F-1F6F-4BB8-914C-9D1AE00E9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Надання хірургічної допомоги у відділенні та шляхи оптимізації роботи відділення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EDFA8B-88B2-4E29-A580-E0E918CC8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8241" y="4651898"/>
            <a:ext cx="4879758" cy="1083739"/>
          </a:xfrm>
        </p:spPr>
        <p:txBody>
          <a:bodyPr>
            <a:normAutofit/>
          </a:bodyPr>
          <a:lstStyle/>
          <a:p>
            <a:r>
              <a:rPr lang="uk-UA" dirty="0"/>
              <a:t>Зав. </a:t>
            </a:r>
            <a:r>
              <a:rPr lang="uk-UA" dirty="0" err="1"/>
              <a:t>легенево</a:t>
            </a:r>
            <a:r>
              <a:rPr lang="uk-UA" dirty="0"/>
              <a:t>-хірургічним відділенням </a:t>
            </a:r>
            <a:r>
              <a:rPr lang="uk-UA" dirty="0" err="1"/>
              <a:t>Соборова</a:t>
            </a:r>
            <a:r>
              <a:rPr lang="uk-UA" dirty="0"/>
              <a:t> Л.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Загальнохірургічні</a:t>
            </a:r>
            <a:r>
              <a:rPr lang="ru-RU" sz="2800" dirty="0"/>
              <a:t> </a:t>
            </a:r>
            <a:r>
              <a:rPr lang="ru-RU" sz="2800" dirty="0" err="1"/>
              <a:t>втручання</a:t>
            </a:r>
            <a:r>
              <a:rPr lang="ru-RU" sz="2800" dirty="0"/>
              <a:t> у </a:t>
            </a:r>
            <a:r>
              <a:rPr lang="ru-RU" sz="2800" dirty="0" err="1"/>
              <a:t>хворих</a:t>
            </a:r>
            <a:r>
              <a:rPr lang="ru-RU" sz="2800" dirty="0"/>
              <a:t> на </a:t>
            </a:r>
            <a:r>
              <a:rPr lang="ru-RU" sz="2800" dirty="0" err="1"/>
              <a:t>туберкульоз</a:t>
            </a:r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585727"/>
              </p:ext>
            </p:extLst>
          </p:nvPr>
        </p:nvGraphicFramePr>
        <p:xfrm>
          <a:off x="970060" y="1357803"/>
          <a:ext cx="9934230" cy="51555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62622">
                  <a:extLst>
                    <a:ext uri="{9D8B030D-6E8A-4147-A177-3AD203B41FA5}">
                      <a16:colId xmlns:a16="http://schemas.microsoft.com/office/drawing/2014/main" val="3808465349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481862168"/>
                    </a:ext>
                  </a:extLst>
                </a:gridCol>
                <a:gridCol w="941305">
                  <a:extLst>
                    <a:ext uri="{9D8B030D-6E8A-4147-A177-3AD203B41FA5}">
                      <a16:colId xmlns:a16="http://schemas.microsoft.com/office/drawing/2014/main" val="980909180"/>
                    </a:ext>
                  </a:extLst>
                </a:gridCol>
              </a:tblGrid>
              <a:tr h="337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Загальнохірургічні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втручання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у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хворих</a:t>
                      </a:r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на </a:t>
                      </a:r>
                      <a:r>
                        <a:rPr lang="ru-RU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туберкульоз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144090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67308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натічних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абсцесів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12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708844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постін</a:t>
                      </a:r>
                      <a:r>
                        <a:rPr lang="en-US" sz="1600" b="1" u="none" strike="noStrike" dirty="0">
                          <a:effectLst/>
                        </a:rPr>
                        <a:t>’</a:t>
                      </a:r>
                      <a:r>
                        <a:rPr lang="uk-UA" sz="1600" b="1" u="none" strike="noStrike" dirty="0">
                          <a:effectLst/>
                        </a:rPr>
                        <a:t>є</a:t>
                      </a:r>
                      <a:r>
                        <a:rPr lang="ru-RU" sz="1600" b="1" u="none" strike="noStrike" dirty="0" err="1">
                          <a:effectLst/>
                        </a:rPr>
                        <a:t>кційних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абсцесів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-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69695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dirty="0"/>
                        <a:t>Видалення врослого нігтя з</a:t>
                      </a:r>
                      <a:r>
                        <a:rPr lang="ru-RU" sz="1600" b="1" u="none" strike="noStrike" dirty="0">
                          <a:effectLst/>
                        </a:rPr>
                        <a:t> пластикою </a:t>
                      </a:r>
                      <a:r>
                        <a:rPr lang="ru-RU" sz="1600" b="1" u="none" strike="noStrike" dirty="0" err="1">
                          <a:effectLst/>
                        </a:rPr>
                        <a:t>нігтьового</a:t>
                      </a:r>
                      <a:r>
                        <a:rPr lang="ru-RU" sz="1600" b="1" u="none" strike="noStrike" dirty="0">
                          <a:effectLst/>
                        </a:rPr>
                        <a:t> ложа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1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78158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 smtClean="0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флегмони</a:t>
                      </a:r>
                      <a:r>
                        <a:rPr lang="ru-RU" sz="1600" b="1" u="none" strike="noStrike" dirty="0" smtClean="0">
                          <a:effectLst/>
                        </a:rPr>
                        <a:t>,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дренування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рани,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накладення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контрапертури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4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2400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uk-UA" sz="1600" b="1" u="none" strike="noStrike" dirty="0">
                          <a:effectLst/>
                        </a:rPr>
                        <a:t>лімфовузлів, що нагноїлися різної локалізації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9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16713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r>
                        <a:rPr lang="uk-UA" sz="1600" b="1" u="none" strike="noStrike" dirty="0" err="1">
                          <a:effectLst/>
                        </a:rPr>
                        <a:t>идалення</a:t>
                      </a:r>
                      <a:r>
                        <a:rPr lang="uk-UA" sz="1600" b="1" u="none" strike="noStrike" dirty="0">
                          <a:effectLst/>
                        </a:rPr>
                        <a:t> грижі</a:t>
                      </a:r>
                      <a:r>
                        <a:rPr lang="ru-RU" sz="1600" b="1" u="none" strike="noStrike" dirty="0">
                          <a:effectLst/>
                        </a:rPr>
                        <a:t> з пластикою по </a:t>
                      </a:r>
                      <a:r>
                        <a:rPr lang="ru-RU" sz="1600" b="1" u="none" strike="noStrike" dirty="0" err="1">
                          <a:effectLst/>
                        </a:rPr>
                        <a:t>Ліхтенштейну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-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68041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Ампутації</a:t>
                      </a:r>
                      <a:r>
                        <a:rPr lang="uk-UA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ступні, пальців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3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7600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Ампутація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нижньої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кінцівки</a:t>
                      </a:r>
                      <a:r>
                        <a:rPr lang="ru-RU" sz="1600" b="1" u="none" strike="noStrike" dirty="0">
                          <a:effectLst/>
                        </a:rPr>
                        <a:t> на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середньої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третини</a:t>
                      </a:r>
                      <a:r>
                        <a:rPr lang="ru-RU" sz="1600" b="1" u="none" strike="noStrike" dirty="0">
                          <a:effectLst/>
                        </a:rPr>
                        <a:t> стегна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-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87283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Видалення</a:t>
                      </a:r>
                      <a:r>
                        <a:rPr lang="ru-RU" sz="1600" b="1" u="none" strike="noStrike" dirty="0">
                          <a:effectLst/>
                        </a:rPr>
                        <a:t> атером, </a:t>
                      </a:r>
                      <a:r>
                        <a:rPr lang="ru-RU" sz="1600" b="1" u="none" strike="noStrike" dirty="0" err="1">
                          <a:effectLst/>
                        </a:rPr>
                        <a:t>ліпом</a:t>
                      </a:r>
                      <a:r>
                        <a:rPr lang="ru-RU" sz="1600" b="1" u="none" strike="noStrike" dirty="0">
                          <a:effectLst/>
                        </a:rPr>
                        <a:t>, </a:t>
                      </a:r>
                      <a:r>
                        <a:rPr lang="ru-RU" sz="1600" b="1" u="none" strike="noStrike" dirty="0" err="1">
                          <a:effectLst/>
                        </a:rPr>
                        <a:t>папілом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10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44960"/>
                  </a:ext>
                </a:extLst>
              </a:tr>
              <a:tr h="25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гематоми</a:t>
                      </a:r>
                      <a:r>
                        <a:rPr lang="ru-RU" sz="1600" b="1" u="none" strike="noStrike" dirty="0">
                          <a:effectLst/>
                        </a:rPr>
                        <a:t>, </a:t>
                      </a:r>
                      <a:r>
                        <a:rPr lang="ru-RU" sz="1600" b="1" u="none" strike="noStrike" dirty="0" err="1">
                          <a:effectLst/>
                        </a:rPr>
                        <a:t>що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нагноїлася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-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85576"/>
                  </a:ext>
                </a:extLst>
              </a:tr>
              <a:tr h="414666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err="1" smtClean="0"/>
                        <a:t>Лапаротомія</a:t>
                      </a:r>
                      <a:r>
                        <a:rPr lang="uk-UA" sz="1600" b="1" dirty="0" smtClean="0"/>
                        <a:t>,</a:t>
                      </a:r>
                      <a:r>
                        <a:rPr lang="uk-UA" sz="1600" b="1" baseline="0" dirty="0" smtClean="0"/>
                        <a:t> </a:t>
                      </a:r>
                      <a:r>
                        <a:rPr lang="uk-UA" sz="1600" b="1" baseline="0" dirty="0" err="1" smtClean="0"/>
                        <a:t>перев</a:t>
                      </a:r>
                      <a:r>
                        <a:rPr lang="en-US" sz="1600" b="1" baseline="0" dirty="0" smtClean="0"/>
                        <a:t>’</a:t>
                      </a:r>
                      <a:r>
                        <a:rPr lang="uk-UA" sz="1600" b="1" baseline="0" dirty="0" err="1" smtClean="0"/>
                        <a:t>язка</a:t>
                      </a:r>
                      <a:r>
                        <a:rPr lang="uk-UA" sz="1600" b="1" baseline="0" dirty="0" smtClean="0"/>
                        <a:t> внутрішньої клубової артерії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1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90374"/>
                  </a:ext>
                </a:extLst>
              </a:tr>
              <a:tr h="414666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Висічення</a:t>
                      </a:r>
                      <a:r>
                        <a:rPr lang="uk-UA" sz="1600" b="1" baseline="0" dirty="0" smtClean="0"/>
                        <a:t> нориці сідничної області, ревізія, тампонада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1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42491"/>
                  </a:ext>
                </a:extLst>
              </a:tr>
              <a:tr h="414666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Біопсія лімфовузлів 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2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13717"/>
                  </a:ext>
                </a:extLst>
              </a:tr>
              <a:tr h="414666">
                <a:tc>
                  <a:txBody>
                    <a:bodyPr/>
                    <a:lstStyle/>
                    <a:p>
                      <a:pPr algn="l"/>
                      <a:r>
                        <a:rPr lang="uk-UA" sz="1600" b="1" dirty="0" smtClean="0"/>
                        <a:t>Малі гінекологічні втручання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3</a:t>
                      </a:r>
                      <a:endParaRPr lang="ru-RU" sz="1600" b="1" dirty="0"/>
                    </a:p>
                  </a:txBody>
                  <a:tcPr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38345"/>
                  </a:ext>
                </a:extLst>
              </a:tr>
              <a:tr h="35630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u="none" strike="noStrike" dirty="0">
                          <a:effectLst/>
                        </a:rPr>
                        <a:t>В</a:t>
                      </a:r>
                      <a:r>
                        <a:rPr lang="ru-RU" sz="1600" b="1" u="none" strike="noStrike" dirty="0" err="1">
                          <a:effectLst/>
                        </a:rPr>
                        <a:t>сього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46</a:t>
                      </a:r>
                      <a:endParaRPr lang="ru-RU" sz="1600" b="1" dirty="0"/>
                    </a:p>
                  </a:txBody>
                  <a:tcPr marL="6623" marR="6623" marT="6623" marB="0" anchor="ctr">
                    <a:solidFill>
                      <a:srgbClr val="EF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739DE-9403-43BC-9401-3A6641F4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Консультативна робота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6BFFA-FD07-4014-8FD0-4A522D74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Проконсультовано</a:t>
            </a:r>
            <a:r>
              <a:rPr lang="uk-UA" dirty="0"/>
              <a:t> </a:t>
            </a:r>
            <a:r>
              <a:rPr lang="uk-UA" dirty="0" err="1"/>
              <a:t>торакальними</a:t>
            </a:r>
            <a:r>
              <a:rPr lang="uk-UA" dirty="0"/>
              <a:t> хірургами за </a:t>
            </a:r>
            <a:r>
              <a:rPr lang="uk-UA" dirty="0" smtClean="0"/>
              <a:t>2018 </a:t>
            </a:r>
            <a:r>
              <a:rPr lang="uk-UA" dirty="0"/>
              <a:t>рік – 276 хворих.</a:t>
            </a:r>
          </a:p>
          <a:p>
            <a:r>
              <a:rPr lang="uk-UA" dirty="0"/>
              <a:t>Оперативне втручання рекомендовано 72 хворим</a:t>
            </a:r>
          </a:p>
          <a:p>
            <a:r>
              <a:rPr lang="uk-UA" dirty="0"/>
              <a:t>Госпіталізовано и прооперовано в хірургічному відділенні 32 </a:t>
            </a:r>
            <a:r>
              <a:rPr lang="uk-UA" dirty="0" smtClean="0"/>
              <a:t>хворих</a:t>
            </a:r>
          </a:p>
          <a:p>
            <a:r>
              <a:rPr lang="uk-UA" dirty="0" err="1"/>
              <a:t>Проконсультовано</a:t>
            </a:r>
            <a:r>
              <a:rPr lang="uk-UA" dirty="0"/>
              <a:t> </a:t>
            </a:r>
            <a:r>
              <a:rPr lang="uk-UA" dirty="0" err="1"/>
              <a:t>торакальними</a:t>
            </a:r>
            <a:r>
              <a:rPr lang="uk-UA" dirty="0"/>
              <a:t> хірургами за </a:t>
            </a:r>
            <a:r>
              <a:rPr lang="uk-UA" dirty="0" smtClean="0"/>
              <a:t>2019 </a:t>
            </a:r>
            <a:r>
              <a:rPr lang="uk-UA" dirty="0"/>
              <a:t>рік – </a:t>
            </a:r>
            <a:r>
              <a:rPr lang="uk-UA" dirty="0" smtClean="0"/>
              <a:t>243 </a:t>
            </a:r>
            <a:r>
              <a:rPr lang="uk-UA" dirty="0"/>
              <a:t>хворих.</a:t>
            </a:r>
          </a:p>
          <a:p>
            <a:r>
              <a:rPr lang="uk-UA" dirty="0"/>
              <a:t>Оперативне втручання рекомендовано </a:t>
            </a:r>
            <a:r>
              <a:rPr lang="uk-UA" dirty="0" smtClean="0"/>
              <a:t>61 </a:t>
            </a:r>
            <a:r>
              <a:rPr lang="uk-UA" dirty="0"/>
              <a:t>хворим</a:t>
            </a:r>
          </a:p>
          <a:p>
            <a:r>
              <a:rPr lang="uk-UA" dirty="0"/>
              <a:t>Госпіталізовано и прооперовано в хірургічному відділенні </a:t>
            </a:r>
            <a:r>
              <a:rPr lang="uk-UA" dirty="0" smtClean="0"/>
              <a:t>22 </a:t>
            </a:r>
            <a:r>
              <a:rPr lang="uk-UA" dirty="0"/>
              <a:t>хворих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19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005DC-2347-4F05-81AC-07FB58ED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61066"/>
            <a:ext cx="9905998" cy="579967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Пропозиції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8393B-CA73-4E60-A928-AA3C4A2E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41033"/>
            <a:ext cx="9905999" cy="5637320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Ф</a:t>
            </a:r>
            <a:r>
              <a:rPr lang="uk-UA" dirty="0" smtClean="0"/>
              <a:t>інансування</a:t>
            </a:r>
            <a:endParaRPr lang="ru-RU" dirty="0"/>
          </a:p>
          <a:p>
            <a:r>
              <a:rPr lang="ru-RU" dirty="0" err="1" smtClean="0"/>
              <a:t>Госпіталізувати</a:t>
            </a:r>
            <a:r>
              <a:rPr lang="ru-RU" dirty="0" smtClean="0"/>
              <a:t> </a:t>
            </a:r>
            <a:r>
              <a:rPr lang="ru-RU" dirty="0" err="1"/>
              <a:t>відразу</a:t>
            </a:r>
            <a:r>
              <a:rPr lang="ru-RU" dirty="0"/>
              <a:t> в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округлими</a:t>
            </a:r>
            <a:r>
              <a:rPr lang="ru-RU" dirty="0"/>
              <a:t> </a:t>
            </a:r>
            <a:r>
              <a:rPr lang="ru-RU" dirty="0" err="1"/>
              <a:t>тінями</a:t>
            </a:r>
            <a:r>
              <a:rPr lang="ru-RU" dirty="0"/>
              <a:t> в </a:t>
            </a:r>
            <a:r>
              <a:rPr lang="ru-RU" dirty="0" err="1"/>
              <a:t>легенях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хворим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часто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з </a:t>
            </a:r>
            <a:r>
              <a:rPr lang="ru-RU" dirty="0" err="1"/>
              <a:t>гістологічним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видаленого</a:t>
            </a:r>
            <a:r>
              <a:rPr lang="ru-RU" dirty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Госпіталізувати</a:t>
            </a:r>
            <a:r>
              <a:rPr lang="ru-RU" dirty="0"/>
              <a:t> в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 smtClean="0"/>
              <a:t>ексудативним</a:t>
            </a:r>
            <a:r>
              <a:rPr lang="ru-RU" dirty="0" smtClean="0"/>
              <a:t> </a:t>
            </a:r>
            <a:r>
              <a:rPr lang="ru-RU" dirty="0" err="1" smtClean="0"/>
              <a:t>туберкульозним</a:t>
            </a:r>
            <a:r>
              <a:rPr lang="ru-RU" dirty="0" smtClean="0"/>
              <a:t> </a:t>
            </a:r>
            <a:r>
              <a:rPr lang="ru-RU" dirty="0"/>
              <a:t>плевритом,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плевральні</a:t>
            </a:r>
            <a:r>
              <a:rPr lang="ru-RU" dirty="0"/>
              <a:t> </a:t>
            </a:r>
            <a:r>
              <a:rPr lang="ru-RU" dirty="0" err="1"/>
              <a:t>пункції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пацієнтам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в основному </a:t>
            </a:r>
            <a:r>
              <a:rPr lang="ru-RU" dirty="0" err="1"/>
              <a:t>торакальними</a:t>
            </a:r>
            <a:r>
              <a:rPr lang="ru-RU" dirty="0"/>
              <a:t> </a:t>
            </a:r>
            <a:r>
              <a:rPr lang="ru-RU" dirty="0" err="1" smtClean="0"/>
              <a:t>хірургами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діагностичних</a:t>
            </a:r>
            <a:r>
              <a:rPr lang="ru-RU" dirty="0" smtClean="0"/>
              <a:t> </a:t>
            </a:r>
            <a:r>
              <a:rPr lang="ru-RU" dirty="0" err="1" smtClean="0"/>
              <a:t>ексудативних</a:t>
            </a:r>
            <a:r>
              <a:rPr lang="ru-RU" dirty="0" smtClean="0"/>
              <a:t> </a:t>
            </a:r>
            <a:r>
              <a:rPr lang="ru-RU" dirty="0" err="1" smtClean="0"/>
              <a:t>плевритів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Обов'язкова</a:t>
            </a:r>
            <a:r>
              <a:rPr lang="ru-RU" dirty="0"/>
              <a:t> </a:t>
            </a:r>
            <a:r>
              <a:rPr lang="ru-RU" dirty="0" err="1"/>
              <a:t>консультація</a:t>
            </a:r>
            <a:r>
              <a:rPr lang="ru-RU" dirty="0"/>
              <a:t> </a:t>
            </a:r>
            <a:r>
              <a:rPr lang="ru-RU" dirty="0" err="1"/>
              <a:t>фтизіохірургами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туберкульозних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пребувають</a:t>
            </a:r>
            <a:r>
              <a:rPr lang="ru-RU" dirty="0"/>
              <a:t> на </a:t>
            </a:r>
            <a:r>
              <a:rPr lang="ru-RU" dirty="0" err="1"/>
              <a:t>лікуванні</a:t>
            </a:r>
            <a:r>
              <a:rPr lang="ru-RU" dirty="0"/>
              <a:t> в про</a:t>
            </a:r>
            <a:r>
              <a:rPr lang="uk-UA" dirty="0" err="1"/>
              <a:t>фільних</a:t>
            </a:r>
            <a:r>
              <a:rPr lang="uk-UA" dirty="0"/>
              <a:t> </a:t>
            </a:r>
            <a:r>
              <a:rPr lang="ru-RU" dirty="0"/>
              <a:t>закладах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Посилення</a:t>
            </a:r>
            <a:r>
              <a:rPr lang="ru-RU" dirty="0" smtClean="0"/>
              <a:t> контролю.</a:t>
            </a:r>
            <a:endParaRPr lang="ru-RU" dirty="0"/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торакоскопа</a:t>
            </a:r>
            <a:r>
              <a:rPr lang="ru-RU" dirty="0"/>
              <a:t> </a:t>
            </a:r>
            <a:r>
              <a:rPr lang="ru-RU" dirty="0" err="1"/>
              <a:t>допомогло</a:t>
            </a:r>
            <a:r>
              <a:rPr lang="ru-RU" dirty="0"/>
              <a:t> б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оперативну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діагностичних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плевриту, </a:t>
            </a:r>
            <a:r>
              <a:rPr lang="ru-RU" dirty="0" err="1"/>
              <a:t>округлої</a:t>
            </a:r>
            <a:r>
              <a:rPr lang="ru-RU" dirty="0"/>
              <a:t> </a:t>
            </a:r>
            <a:r>
              <a:rPr lang="ru-RU" dirty="0" err="1"/>
              <a:t>тіні</a:t>
            </a:r>
            <a:r>
              <a:rPr lang="ru-RU" dirty="0"/>
              <a:t>, </a:t>
            </a:r>
            <a:r>
              <a:rPr lang="ru-RU" dirty="0" err="1"/>
              <a:t>дисемінації</a:t>
            </a:r>
            <a:r>
              <a:rPr lang="ru-RU" dirty="0"/>
              <a:t> в </a:t>
            </a:r>
            <a:r>
              <a:rPr lang="ru-RU" dirty="0" err="1"/>
              <a:t>легенях</a:t>
            </a:r>
            <a:r>
              <a:rPr lang="ru-RU" dirty="0"/>
              <a:t> і </a:t>
            </a:r>
            <a:r>
              <a:rPr lang="ru-RU" dirty="0" err="1"/>
              <a:t>гіперплазії</a:t>
            </a:r>
            <a:r>
              <a:rPr lang="ru-RU" dirty="0"/>
              <a:t> </a:t>
            </a:r>
            <a:r>
              <a:rPr lang="ru-RU" dirty="0" err="1"/>
              <a:t>внутрішньогрудних</a:t>
            </a:r>
            <a:r>
              <a:rPr lang="ru-RU" dirty="0"/>
              <a:t> </a:t>
            </a:r>
            <a:r>
              <a:rPr lang="ru-RU" dirty="0" err="1"/>
              <a:t>лімфатичних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 </a:t>
            </a:r>
            <a:r>
              <a:rPr lang="ru-RU" dirty="0" err="1"/>
              <a:t>неясної</a:t>
            </a:r>
            <a:r>
              <a:rPr lang="ru-RU" dirty="0"/>
              <a:t> </a:t>
            </a:r>
            <a:r>
              <a:rPr lang="ru-RU" dirty="0" err="1" smtClean="0"/>
              <a:t>етіології</a:t>
            </a:r>
            <a:r>
              <a:rPr lang="ru-RU" dirty="0" smtClean="0"/>
              <a:t>.</a:t>
            </a:r>
          </a:p>
          <a:p>
            <a:r>
              <a:rPr lang="uk-UA" dirty="0" smtClean="0"/>
              <a:t>Госпіталізувати в відділення на короткий строк пацієнтів з інших профільних закладів, які потребують малих діагностичних та хірургічних </a:t>
            </a:r>
            <a:r>
              <a:rPr lang="uk-UA" dirty="0" err="1" smtClean="0"/>
              <a:t>втручань</a:t>
            </a:r>
            <a:r>
              <a:rPr lang="uk-UA" dirty="0" smtClean="0"/>
              <a:t>, встановлення </a:t>
            </a:r>
            <a:r>
              <a:rPr lang="uk-UA" dirty="0" err="1" smtClean="0"/>
              <a:t>порта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1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6339E-F72A-4D87-86B1-CF455AAD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відділення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C3FE8-67BF-4976-8D10-2105E8A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altLang="ru-RU" dirty="0">
                <a:latin typeface="inherit"/>
              </a:rPr>
              <a:t>Хірургічне відділення ОПТД №1 є єдиним обласним відділенням для лікування хворих з туберкульозом легень і кістково-суглобовим  туберкульозом. Відділення було створено на базі ОПТД №1 в 2011 р та розраховано на 40 ліжок</a:t>
            </a:r>
            <a:r>
              <a:rPr lang="uk-UA" altLang="ru-RU" sz="2000" dirty="0">
                <a:latin typeface="inherit"/>
              </a:rPr>
              <a:t>: </a:t>
            </a:r>
            <a:r>
              <a:rPr lang="uk-UA" altLang="ru-RU" dirty="0">
                <a:latin typeface="inherit"/>
              </a:rPr>
              <a:t>20 легеневих та 20 ліжок для лікування  хворих на кістково-суглобовий туберкульоз.</a:t>
            </a:r>
          </a:p>
          <a:p>
            <a:r>
              <a:rPr lang="uk-UA" altLang="ru-RU" dirty="0">
                <a:latin typeface="inherit"/>
              </a:rPr>
              <a:t>У </a:t>
            </a:r>
            <a:r>
              <a:rPr lang="uk-UA" altLang="ru-RU" dirty="0" smtClean="0">
                <a:latin typeface="inherit"/>
              </a:rPr>
              <a:t>201</a:t>
            </a:r>
            <a:r>
              <a:rPr lang="en-US" altLang="ru-RU" dirty="0" smtClean="0">
                <a:latin typeface="inherit"/>
              </a:rPr>
              <a:t>9</a:t>
            </a:r>
            <a:r>
              <a:rPr lang="uk-UA" altLang="ru-RU" dirty="0" smtClean="0">
                <a:latin typeface="inherit"/>
              </a:rPr>
              <a:t> </a:t>
            </a:r>
            <a:r>
              <a:rPr lang="uk-UA" altLang="ru-RU" dirty="0">
                <a:latin typeface="inherit"/>
              </a:rPr>
              <a:t>році з відділення вибуло </a:t>
            </a:r>
            <a:r>
              <a:rPr lang="uk-UA" altLang="ru-RU" dirty="0" smtClean="0">
                <a:latin typeface="inherit"/>
              </a:rPr>
              <a:t>1</a:t>
            </a:r>
            <a:r>
              <a:rPr lang="en-US" altLang="ru-RU" dirty="0" smtClean="0">
                <a:latin typeface="inherit"/>
              </a:rPr>
              <a:t>20</a:t>
            </a:r>
            <a:r>
              <a:rPr lang="uk-UA" altLang="ru-RU" dirty="0" smtClean="0">
                <a:latin typeface="inherit"/>
              </a:rPr>
              <a:t> </a:t>
            </a:r>
            <a:r>
              <a:rPr lang="uk-UA" altLang="ru-RU" dirty="0">
                <a:latin typeface="inherit"/>
              </a:rPr>
              <a:t>хворих: </a:t>
            </a:r>
          </a:p>
          <a:p>
            <a:pPr marL="0" indent="0">
              <a:buNone/>
            </a:pPr>
            <a:r>
              <a:rPr lang="uk-UA" altLang="ru-RU" dirty="0">
                <a:latin typeface="inherit"/>
              </a:rPr>
              <a:t> з легеневим туберкульозом </a:t>
            </a:r>
            <a:r>
              <a:rPr lang="uk-UA" altLang="ru-RU" dirty="0" smtClean="0">
                <a:latin typeface="inherit"/>
              </a:rPr>
              <a:t>85</a:t>
            </a:r>
            <a:endParaRPr lang="uk-UA" altLang="ru-RU" dirty="0">
              <a:latin typeface="inherit"/>
            </a:endParaRPr>
          </a:p>
          <a:p>
            <a:pPr marL="0" indent="0">
              <a:buNone/>
            </a:pPr>
            <a:r>
              <a:rPr lang="uk-UA" altLang="ru-RU" dirty="0">
                <a:latin typeface="inherit"/>
              </a:rPr>
              <a:t> з кістково-суглобовим туберкульозом </a:t>
            </a:r>
            <a:r>
              <a:rPr lang="uk-UA" altLang="ru-RU" dirty="0" smtClean="0">
                <a:latin typeface="inherit"/>
              </a:rPr>
              <a:t>3</a:t>
            </a:r>
            <a:r>
              <a:rPr lang="en-US" altLang="ru-RU" dirty="0" smtClean="0">
                <a:latin typeface="inherit"/>
              </a:rPr>
              <a:t>5</a:t>
            </a:r>
            <a:r>
              <a:rPr lang="uk-UA" altLang="ru-RU" dirty="0" smtClean="0">
                <a:latin typeface="inherit"/>
              </a:rPr>
              <a:t> </a:t>
            </a:r>
            <a:endParaRPr lang="uk-UA" altLang="ru-RU" dirty="0">
              <a:latin typeface="inherit"/>
            </a:endParaRPr>
          </a:p>
          <a:p>
            <a:endParaRPr lang="uk-UA" altLang="ru-RU" sz="60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B2827-B1B0-45D5-BE52-4C12B50C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88" y="115410"/>
            <a:ext cx="10510421" cy="6569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/>
              <a:t>Показники</a:t>
            </a:r>
            <a:r>
              <a:rPr lang="ru-RU" sz="3600" b="1" dirty="0"/>
              <a:t> </a:t>
            </a:r>
            <a:r>
              <a:rPr lang="ru-RU" sz="3600" b="1" dirty="0" err="1"/>
              <a:t>роботи</a:t>
            </a:r>
            <a:r>
              <a:rPr lang="ru-RU" sz="3600" b="1" dirty="0"/>
              <a:t> </a:t>
            </a:r>
            <a:r>
              <a:rPr lang="ru-RU" b="1" dirty="0" err="1"/>
              <a:t>відділення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22A78B-622E-4A8C-9D7F-74B988AD3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050804"/>
              </p:ext>
            </p:extLst>
          </p:nvPr>
        </p:nvGraphicFramePr>
        <p:xfrm>
          <a:off x="991338" y="585926"/>
          <a:ext cx="10450588" cy="6179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3338">
                  <a:extLst>
                    <a:ext uri="{9D8B030D-6E8A-4147-A177-3AD203B41FA5}">
                      <a16:colId xmlns:a16="http://schemas.microsoft.com/office/drawing/2014/main" val="1292265264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val="3747148058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val="3475757251"/>
                    </a:ext>
                  </a:extLst>
                </a:gridCol>
                <a:gridCol w="859688">
                  <a:extLst>
                    <a:ext uri="{9D8B030D-6E8A-4147-A177-3AD203B41FA5}">
                      <a16:colId xmlns:a16="http://schemas.microsoft.com/office/drawing/2014/main" val="490939705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val="3554674660"/>
                    </a:ext>
                  </a:extLst>
                </a:gridCol>
                <a:gridCol w="779093">
                  <a:extLst>
                    <a:ext uri="{9D8B030D-6E8A-4147-A177-3AD203B41FA5}">
                      <a16:colId xmlns:a16="http://schemas.microsoft.com/office/drawing/2014/main" val="636388704"/>
                    </a:ext>
                  </a:extLst>
                </a:gridCol>
              </a:tblGrid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2417661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Госпіталізовано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72364225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Вибуло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302500728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Переведено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425585631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омерло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64126481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Виконання</a:t>
                      </a:r>
                      <a:r>
                        <a:rPr lang="ru-RU" sz="1600" u="none" strike="noStrike" dirty="0">
                          <a:effectLst/>
                        </a:rPr>
                        <a:t> плана </a:t>
                      </a:r>
                      <a:r>
                        <a:rPr lang="ru-RU" sz="1600" u="none" strike="noStrike" dirty="0" err="1">
                          <a:effectLst/>
                        </a:rPr>
                        <a:t>ліжко-днів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69,1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911617796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Робота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234,8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389271944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загальна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259281432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 smtClean="0">
                          <a:effectLst/>
                        </a:rPr>
                        <a:t>Обіг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3,0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249467963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Оперовано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59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2707282621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втручання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48644047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Хірургічна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активність</a:t>
                      </a:r>
                      <a:r>
                        <a:rPr lang="ru-RU" sz="1600" u="none" strike="noStrike" dirty="0">
                          <a:effectLst/>
                        </a:rPr>
                        <a:t>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72,5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973270072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легеневих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88,2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83,5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79842970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   х/а на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r>
                        <a:rPr lang="ru-RU" sz="1600" u="none" strike="noStrike" dirty="0">
                          <a:effectLst/>
                        </a:rPr>
                        <a:t> з </a:t>
                      </a:r>
                      <a:r>
                        <a:rPr lang="ru-RU" sz="1600" u="none" strike="noStrike" dirty="0" err="1">
                          <a:effectLst/>
                        </a:rPr>
                        <a:t>кістково-суглобовим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37,1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97589569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резекцій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15213347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летальність</a:t>
                      </a:r>
                      <a:r>
                        <a:rPr lang="ru-RU" sz="1600" u="none" strike="noStrike" dirty="0">
                          <a:effectLst/>
                        </a:rPr>
                        <a:t> п/опер.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9437438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err="1">
                          <a:effectLst/>
                        </a:rPr>
                        <a:t>ускладнень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1,1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301906854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2724670628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туберкульозних</a:t>
                      </a:r>
                      <a:r>
                        <a:rPr lang="ru-RU" sz="1600" u="none" strike="noStrike" dirty="0">
                          <a:effectLst/>
                        </a:rPr>
                        <a:t> 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3009588010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Лікувалось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477157155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Середній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ліжко</a:t>
                      </a:r>
                      <a:r>
                        <a:rPr lang="ru-RU" sz="1600" u="none" strike="noStrike" dirty="0">
                          <a:effectLst/>
                        </a:rPr>
                        <a:t>-день </a:t>
                      </a:r>
                      <a:r>
                        <a:rPr lang="ru-RU" sz="1600" u="none" strike="noStrike" dirty="0" err="1">
                          <a:effectLst/>
                        </a:rPr>
                        <a:t>діагностичних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хворих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18,3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643987879"/>
                  </a:ext>
                </a:extLst>
              </a:tr>
              <a:tr h="26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Середнє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перебування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8" marR="7568" marT="7568" marB="0"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86,7</a:t>
                      </a:r>
                      <a:endParaRPr lang="ru-RU" dirty="0"/>
                    </a:p>
                  </a:txBody>
                  <a:tcPr marL="7568" marR="7568" marT="7568" marB="0" anchor="ctr"/>
                </a:tc>
                <a:extLst>
                  <a:ext uri="{0D108BD9-81ED-4DB2-BD59-A6C34878D82A}">
                    <a16:rowId xmlns:a16="http://schemas.microsoft.com/office/drawing/2014/main" val="183501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F63EC-CF02-4D14-B46E-B604E0A7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65123"/>
            <a:ext cx="9905998" cy="952830"/>
          </a:xfrm>
        </p:spPr>
        <p:txBody>
          <a:bodyPr/>
          <a:lstStyle/>
          <a:p>
            <a:r>
              <a:rPr lang="uk-UA" dirty="0"/>
              <a:t>Кількість пацієнтів по нозології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7E2338B-1E5D-46E2-A625-5A3C0205A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767082"/>
              </p:ext>
            </p:extLst>
          </p:nvPr>
        </p:nvGraphicFramePr>
        <p:xfrm>
          <a:off x="559293" y="1317952"/>
          <a:ext cx="5291090" cy="4690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054">
                  <a:extLst>
                    <a:ext uri="{9D8B030D-6E8A-4147-A177-3AD203B41FA5}">
                      <a16:colId xmlns:a16="http://schemas.microsoft.com/office/drawing/2014/main" val="97682776"/>
                    </a:ext>
                  </a:extLst>
                </a:gridCol>
                <a:gridCol w="1477018">
                  <a:extLst>
                    <a:ext uri="{9D8B030D-6E8A-4147-A177-3AD203B41FA5}">
                      <a16:colId xmlns:a16="http://schemas.microsoft.com/office/drawing/2014/main" val="2894184727"/>
                    </a:ext>
                  </a:extLst>
                </a:gridCol>
                <a:gridCol w="1477018">
                  <a:extLst>
                    <a:ext uri="{9D8B030D-6E8A-4147-A177-3AD203B41FA5}">
                      <a16:colId xmlns:a16="http://schemas.microsoft.com/office/drawing/2014/main" val="420197059"/>
                    </a:ext>
                  </a:extLst>
                </a:gridCol>
              </a:tblGrid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6773783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ВДТБ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</a:t>
                      </a:r>
                      <a:endParaRPr lang="ru-RU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57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3844519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ru-RU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19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450660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МРТБ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ru-RU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31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5896653"/>
                  </a:ext>
                </a:extLst>
              </a:tr>
              <a:tr h="938142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ЗЗТБ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3200" dirty="0" smtClean="0"/>
                        <a:t>3</a:t>
                      </a:r>
                      <a:endParaRPr lang="ru-RU" sz="3200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5709974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80284139"/>
              </p:ext>
            </p:extLst>
          </p:nvPr>
        </p:nvGraphicFramePr>
        <p:xfrm>
          <a:off x="6194066" y="1317952"/>
          <a:ext cx="4854933" cy="516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4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E34E2-59AF-4928-B612-7961C425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89" y="239910"/>
            <a:ext cx="9905998" cy="1032729"/>
          </a:xfrm>
        </p:spPr>
        <p:txBody>
          <a:bodyPr>
            <a:normAutofit/>
          </a:bodyPr>
          <a:lstStyle/>
          <a:p>
            <a:r>
              <a:rPr lang="ru-RU" b="1" dirty="0"/>
              <a:t>Структура </a:t>
            </a:r>
            <a:r>
              <a:rPr lang="ru-RU" b="1" dirty="0" err="1"/>
              <a:t>оперативних</a:t>
            </a:r>
            <a:r>
              <a:rPr lang="ru-RU" b="1" dirty="0"/>
              <a:t> </a:t>
            </a:r>
            <a:r>
              <a:rPr lang="ru-RU" b="1" dirty="0" err="1"/>
              <a:t>втручань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03F0D03-7BD9-4426-93BB-B64F5B617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34465"/>
              </p:ext>
            </p:extLst>
          </p:nvPr>
        </p:nvGraphicFramePr>
        <p:xfrm>
          <a:off x="744135" y="1272638"/>
          <a:ext cx="10392052" cy="5083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9435">
                  <a:extLst>
                    <a:ext uri="{9D8B030D-6E8A-4147-A177-3AD203B41FA5}">
                      <a16:colId xmlns:a16="http://schemas.microsoft.com/office/drawing/2014/main" val="4186889449"/>
                    </a:ext>
                  </a:extLst>
                </a:gridCol>
                <a:gridCol w="1127464">
                  <a:extLst>
                    <a:ext uri="{9D8B030D-6E8A-4147-A177-3AD203B41FA5}">
                      <a16:colId xmlns:a16="http://schemas.microsoft.com/office/drawing/2014/main" val="2658495648"/>
                    </a:ext>
                  </a:extLst>
                </a:gridCol>
                <a:gridCol w="1540816">
                  <a:extLst>
                    <a:ext uri="{9D8B030D-6E8A-4147-A177-3AD203B41FA5}">
                      <a16:colId xmlns:a16="http://schemas.microsoft.com/office/drawing/2014/main" val="3008002172"/>
                    </a:ext>
                  </a:extLst>
                </a:gridCol>
                <a:gridCol w="891666">
                  <a:extLst>
                    <a:ext uri="{9D8B030D-6E8A-4147-A177-3AD203B41FA5}">
                      <a16:colId xmlns:a16="http://schemas.microsoft.com/office/drawing/2014/main" val="1825958316"/>
                    </a:ext>
                  </a:extLst>
                </a:gridCol>
                <a:gridCol w="1402671">
                  <a:extLst>
                    <a:ext uri="{9D8B030D-6E8A-4147-A177-3AD203B41FA5}">
                      <a16:colId xmlns:a16="http://schemas.microsoft.com/office/drawing/2014/main" val="1945671591"/>
                    </a:ext>
                  </a:extLst>
                </a:gridCol>
              </a:tblGrid>
              <a:tr h="830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2018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2019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280059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Чол</a:t>
                      </a:r>
                      <a:r>
                        <a:rPr lang="ru-RU" sz="2400" u="none" strike="noStrike" dirty="0">
                          <a:effectLst/>
                        </a:rPr>
                        <a:t>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Операцій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Чол</a:t>
                      </a:r>
                      <a:r>
                        <a:rPr lang="ru-RU" sz="2400" u="none" strike="noStrike" dirty="0">
                          <a:effectLst/>
                        </a:rPr>
                        <a:t>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Операцій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272297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легень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33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27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28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6310078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Злояк</a:t>
                      </a:r>
                      <a:r>
                        <a:rPr lang="uk-UA" sz="2400" u="none" strike="noStrike" dirty="0">
                          <a:effectLst/>
                        </a:rPr>
                        <a:t>і</a:t>
                      </a:r>
                      <a:r>
                        <a:rPr lang="ru-RU" sz="2400" u="none" strike="noStrike" dirty="0">
                          <a:effectLst/>
                        </a:rPr>
                        <a:t>сне </a:t>
                      </a:r>
                      <a:r>
                        <a:rPr lang="ru-RU" sz="2400" u="none" strike="noStrike" dirty="0" err="1">
                          <a:effectLst/>
                        </a:rPr>
                        <a:t>новоутворення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8538498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Доброякісне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новоутворення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3179764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Кістковий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11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1490755"/>
                  </a:ext>
                </a:extLst>
              </a:tr>
              <a:tr h="790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Загальнохірургічні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хворим</a:t>
                      </a:r>
                      <a:r>
                        <a:rPr lang="ru-RU" sz="2400" u="none" strike="noStrike" dirty="0">
                          <a:effectLst/>
                        </a:rPr>
                        <a:t> на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25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46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64807020"/>
                  </a:ext>
                </a:extLst>
              </a:tr>
              <a:tr h="577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Всього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74</a:t>
                      </a:r>
                      <a:endParaRPr lang="ru-RU" sz="2400" b="1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84</a:t>
                      </a:r>
                      <a:endParaRPr lang="ru-RU" sz="2400" b="1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59</a:t>
                      </a:r>
                      <a:endParaRPr lang="ru-RU" sz="2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87</a:t>
                      </a:r>
                      <a:endParaRPr lang="ru-RU" sz="24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167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4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73CB5-97DC-4422-85B1-988340DA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98922"/>
            <a:ext cx="9905998" cy="1023851"/>
          </a:xfrm>
        </p:spPr>
        <p:txBody>
          <a:bodyPr/>
          <a:lstStyle/>
          <a:p>
            <a:r>
              <a:rPr lang="ru-RU" b="1" dirty="0" err="1"/>
              <a:t>лікування</a:t>
            </a:r>
            <a:r>
              <a:rPr lang="ru-RU" b="1" dirty="0"/>
              <a:t> </a:t>
            </a:r>
            <a:r>
              <a:rPr lang="ru-RU" b="1" dirty="0" err="1"/>
              <a:t>туберкульозу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FA9DA5A-B84A-45CA-A1E1-79CDA814E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53550"/>
              </p:ext>
            </p:extLst>
          </p:nvPr>
        </p:nvGraphicFramePr>
        <p:xfrm>
          <a:off x="935854" y="1293919"/>
          <a:ext cx="10515600" cy="4867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940">
                  <a:extLst>
                    <a:ext uri="{9D8B030D-6E8A-4147-A177-3AD203B41FA5}">
                      <a16:colId xmlns:a16="http://schemas.microsoft.com/office/drawing/2014/main" val="3388365884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val="2077910318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val="2836363936"/>
                    </a:ext>
                  </a:extLst>
                </a:gridCol>
                <a:gridCol w="1147808">
                  <a:extLst>
                    <a:ext uri="{9D8B030D-6E8A-4147-A177-3AD203B41FA5}">
                      <a16:colId xmlns:a16="http://schemas.microsoft.com/office/drawing/2014/main" val="2153699817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val="4188318018"/>
                    </a:ext>
                  </a:extLst>
                </a:gridCol>
                <a:gridCol w="1434761">
                  <a:extLst>
                    <a:ext uri="{9D8B030D-6E8A-4147-A177-3AD203B41FA5}">
                      <a16:colId xmlns:a16="http://schemas.microsoft.com/office/drawing/2014/main" val="3113849989"/>
                    </a:ext>
                  </a:extLst>
                </a:gridCol>
                <a:gridCol w="1147808">
                  <a:extLst>
                    <a:ext uri="{9D8B030D-6E8A-4147-A177-3AD203B41FA5}">
                      <a16:colId xmlns:a16="http://schemas.microsoft.com/office/drawing/2014/main" val="1909331672"/>
                    </a:ext>
                  </a:extLst>
                </a:gridCol>
              </a:tblGrid>
              <a:tr h="73745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effectLst/>
                        </a:rPr>
                        <a:t>2018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effectLst/>
                        </a:rPr>
                        <a:t>2019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35302"/>
                  </a:ext>
                </a:extLst>
              </a:tr>
              <a:tr h="1769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Показники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Туберкульоз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effectLst/>
                        </a:rPr>
                        <a:t>легень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Кістковий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effectLst/>
                        </a:rPr>
                        <a:t>туберкульоз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Туберкульоз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effectLst/>
                        </a:rPr>
                        <a:t>легень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Кістковий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err="1">
                          <a:effectLst/>
                        </a:rPr>
                        <a:t>туберкульоз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6668598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Оперовано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39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32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9412513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Операцій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45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28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39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2887851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effectLst/>
                        </a:rPr>
                        <a:t> них </a:t>
                      </a:r>
                      <a:r>
                        <a:rPr lang="ru-RU" sz="2000" b="1" u="none" strike="noStrike" dirty="0" err="1">
                          <a:effectLst/>
                        </a:rPr>
                        <a:t>резекцій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21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22409"/>
                  </a:ext>
                </a:extLst>
              </a:tr>
              <a:tr h="589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err="1">
                          <a:effectLst/>
                        </a:rPr>
                        <a:t>Дренувань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442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9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B8119-3851-4518-AC31-3A44A297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83512"/>
            <a:ext cx="9905998" cy="988340"/>
          </a:xfrm>
        </p:spPr>
        <p:txBody>
          <a:bodyPr/>
          <a:lstStyle/>
          <a:p>
            <a:r>
              <a:rPr lang="ru-RU" b="1" dirty="0"/>
              <a:t>По </a:t>
            </a:r>
            <a:r>
              <a:rPr lang="ru-RU" b="1" dirty="0" err="1"/>
              <a:t>гнійному</a:t>
            </a:r>
            <a:r>
              <a:rPr lang="ru-RU" b="1" dirty="0"/>
              <a:t> </a:t>
            </a:r>
            <a:r>
              <a:rPr lang="ru-RU" b="1" dirty="0" err="1"/>
              <a:t>кабінету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E1A073F-6AA2-4FC0-90C6-91E54948C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140094"/>
              </p:ext>
            </p:extLst>
          </p:nvPr>
        </p:nvGraphicFramePr>
        <p:xfrm>
          <a:off x="727970" y="1233996"/>
          <a:ext cx="10724224" cy="5051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7925">
                  <a:extLst>
                    <a:ext uri="{9D8B030D-6E8A-4147-A177-3AD203B41FA5}">
                      <a16:colId xmlns:a16="http://schemas.microsoft.com/office/drawing/2014/main" val="1368565852"/>
                    </a:ext>
                  </a:extLst>
                </a:gridCol>
                <a:gridCol w="1145220">
                  <a:extLst>
                    <a:ext uri="{9D8B030D-6E8A-4147-A177-3AD203B41FA5}">
                      <a16:colId xmlns:a16="http://schemas.microsoft.com/office/drawing/2014/main" val="2472797177"/>
                    </a:ext>
                  </a:extLst>
                </a:gridCol>
                <a:gridCol w="1627855">
                  <a:extLst>
                    <a:ext uri="{9D8B030D-6E8A-4147-A177-3AD203B41FA5}">
                      <a16:colId xmlns:a16="http://schemas.microsoft.com/office/drawing/2014/main" val="4150561619"/>
                    </a:ext>
                  </a:extLst>
                </a:gridCol>
                <a:gridCol w="991057">
                  <a:extLst>
                    <a:ext uri="{9D8B030D-6E8A-4147-A177-3AD203B41FA5}">
                      <a16:colId xmlns:a16="http://schemas.microsoft.com/office/drawing/2014/main" val="586625708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3045579822"/>
                    </a:ext>
                  </a:extLst>
                </a:gridCol>
              </a:tblGrid>
              <a:tr h="464496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2018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2019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7364"/>
                  </a:ext>
                </a:extLst>
              </a:tr>
              <a:tr h="870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effectLst/>
                        </a:rPr>
                        <a:t>Всього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effectLst/>
                        </a:rPr>
                        <a:t>Із</a:t>
                      </a:r>
                      <a:r>
                        <a:rPr lang="ru-RU" sz="2400" b="1" u="none" strike="noStrike" dirty="0">
                          <a:effectLst/>
                        </a:rPr>
                        <a:t> них В-20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effectLst/>
                        </a:rPr>
                        <a:t>Всього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effectLst/>
                        </a:rPr>
                        <a:t>Із</a:t>
                      </a:r>
                      <a:r>
                        <a:rPr lang="ru-RU" sz="2400" b="1" u="none" strike="noStrike" dirty="0">
                          <a:effectLst/>
                        </a:rPr>
                        <a:t> них В-20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3300409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Перев</a:t>
                      </a:r>
                      <a:r>
                        <a:rPr lang="en-US" sz="2400" u="none" strike="noStrike" dirty="0">
                          <a:effectLst/>
                        </a:rPr>
                        <a:t>’</a:t>
                      </a:r>
                      <a:r>
                        <a:rPr lang="ru-RU" sz="2400" u="none" strike="noStrike" dirty="0" err="1">
                          <a:effectLst/>
                        </a:rPr>
                        <a:t>язки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1449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369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1572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349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987564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Плевральні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146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53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212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71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637050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Розкриття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натічних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абсцесів</a:t>
                      </a:r>
                      <a:r>
                        <a:rPr lang="ru-RU" sz="2400" u="none" strike="noStrike" dirty="0">
                          <a:effectLst/>
                        </a:rPr>
                        <a:t>, л/</a:t>
                      </a:r>
                      <a:r>
                        <a:rPr lang="ru-RU" sz="2400" u="none" strike="noStrike" dirty="0" err="1">
                          <a:effectLst/>
                        </a:rPr>
                        <a:t>вузлів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23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16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1945584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400" u="none" strike="noStrike" dirty="0">
                          <a:effectLst/>
                        </a:rPr>
                        <a:t> л/</a:t>
                      </a:r>
                      <a:r>
                        <a:rPr lang="ru-RU" sz="2400" u="none" strike="noStrike" dirty="0" err="1">
                          <a:effectLst/>
                        </a:rPr>
                        <a:t>вузлів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3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4416065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Дренування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плевральної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порожнини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8051625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суглобів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9802218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Ушивання</a:t>
                      </a:r>
                      <a:r>
                        <a:rPr lang="ru-RU" sz="2400" u="none" strike="noStrike" dirty="0">
                          <a:effectLst/>
                        </a:rPr>
                        <a:t> ран ПХО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 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3164356"/>
                  </a:ext>
                </a:extLst>
              </a:tr>
              <a:tr h="464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Лапароцентез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ru-RU" sz="24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9245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2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63EDF-77DD-46AF-913D-5E069899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89" y="227900"/>
            <a:ext cx="9905998" cy="917319"/>
          </a:xfrm>
        </p:spPr>
        <p:txBody>
          <a:bodyPr/>
          <a:lstStyle/>
          <a:p>
            <a:r>
              <a:rPr lang="ru-RU" b="1" dirty="0"/>
              <a:t>Робота в </a:t>
            </a:r>
            <a:r>
              <a:rPr lang="ru-RU" b="1" dirty="0" err="1"/>
              <a:t>чистій</a:t>
            </a:r>
            <a:r>
              <a:rPr lang="ru-RU" b="1" dirty="0"/>
              <a:t> перев*</a:t>
            </a:r>
            <a:r>
              <a:rPr lang="ru-RU" b="1" dirty="0" err="1"/>
              <a:t>язувальній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99F646E-B0B8-4E37-9C52-A1E7C65CA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64086"/>
              </p:ext>
            </p:extLst>
          </p:nvPr>
        </p:nvGraphicFramePr>
        <p:xfrm>
          <a:off x="925388" y="1145220"/>
          <a:ext cx="10515599" cy="5419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2398">
                  <a:extLst>
                    <a:ext uri="{9D8B030D-6E8A-4147-A177-3AD203B41FA5}">
                      <a16:colId xmlns:a16="http://schemas.microsoft.com/office/drawing/2014/main" val="170551738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val="136284345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062825082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val="1497361048"/>
                    </a:ext>
                  </a:extLst>
                </a:gridCol>
                <a:gridCol w="1517341">
                  <a:extLst>
                    <a:ext uri="{9D8B030D-6E8A-4147-A177-3AD203B41FA5}">
                      <a16:colId xmlns:a16="http://schemas.microsoft.com/office/drawing/2014/main" val="3650561029"/>
                    </a:ext>
                  </a:extLst>
                </a:gridCol>
              </a:tblGrid>
              <a:tr h="444149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21870"/>
                  </a:ext>
                </a:extLst>
              </a:tr>
              <a:tr h="628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effectLst/>
                        </a:rPr>
                        <a:t> них В-20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Всього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</a:rPr>
                        <a:t>Із</a:t>
                      </a:r>
                      <a:r>
                        <a:rPr lang="ru-RU" sz="2000" b="1" u="none" strike="noStrike" dirty="0">
                          <a:effectLst/>
                        </a:rPr>
                        <a:t> них В-20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3687386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Перев</a:t>
                      </a:r>
                      <a:r>
                        <a:rPr lang="en-US" sz="2000" u="none" strike="noStrike" dirty="0">
                          <a:effectLst/>
                        </a:rPr>
                        <a:t>’</a:t>
                      </a:r>
                      <a:r>
                        <a:rPr lang="ru-RU" sz="2000" u="none" strike="noStrike" dirty="0" err="1">
                          <a:effectLst/>
                        </a:rPr>
                        <a:t>язки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405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329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32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59336005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Плевральні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пункції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49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51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2986280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Лапароцентез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311016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Пункції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суглобів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891420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err="1">
                          <a:effectLst/>
                        </a:rPr>
                        <a:t>Дренування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плевральної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порожнини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827223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Катетеризація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підключичних</a:t>
                      </a:r>
                      <a:r>
                        <a:rPr lang="ru-RU" sz="2000" u="none" strike="noStrike" dirty="0">
                          <a:effectLst/>
                        </a:rPr>
                        <a:t> вен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53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40722994"/>
                  </a:ext>
                </a:extLst>
              </a:tr>
              <a:tr h="656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Промивання</a:t>
                      </a:r>
                      <a:r>
                        <a:rPr lang="ru-RU" sz="2000" u="none" strike="noStrike" dirty="0">
                          <a:effectLst/>
                        </a:rPr>
                        <a:t> плевр. </a:t>
                      </a:r>
                      <a:r>
                        <a:rPr lang="ru-RU" sz="2000" u="none" strike="noStrike" dirty="0" err="1">
                          <a:effectLst/>
                        </a:rPr>
                        <a:t>порожнини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після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пульмонектомії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73685823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000" u="none" strike="noStrike" dirty="0">
                          <a:effectLst/>
                        </a:rPr>
                        <a:t> на </a:t>
                      </a:r>
                      <a:r>
                        <a:rPr lang="ru-RU" sz="2000" u="none" strike="noStrike" dirty="0" err="1">
                          <a:effectLst/>
                        </a:rPr>
                        <a:t>шкірі</a:t>
                      </a:r>
                      <a:r>
                        <a:rPr lang="ru-RU" sz="2000" u="none" strike="noStrike" dirty="0">
                          <a:effectLst/>
                        </a:rPr>
                        <a:t> та </a:t>
                      </a:r>
                      <a:r>
                        <a:rPr lang="ru-RU" sz="2000" u="none" strike="noStrike" dirty="0" err="1">
                          <a:effectLst/>
                        </a:rPr>
                        <a:t>підшкірній</a:t>
                      </a:r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</a:rPr>
                        <a:t>клітковині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7266658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</a:rPr>
                        <a:t>Ушивання</a:t>
                      </a:r>
                      <a:r>
                        <a:rPr lang="ru-RU" sz="2000" u="none" strike="noStrike" dirty="0">
                          <a:effectLst/>
                        </a:rPr>
                        <a:t> ран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01069899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Блокада</a:t>
                      </a:r>
                      <a:r>
                        <a:rPr lang="uk-U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поперекового відділу хребта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79839190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Малі гінекологічні втручання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3514918"/>
                  </a:ext>
                </a:extLst>
              </a:tr>
              <a:tr h="33543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Діагностична</a:t>
                      </a:r>
                      <a:r>
                        <a:rPr lang="uk-U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пункція мошонки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751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94370-865D-427F-AD3B-E129D5BE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089"/>
          </a:xfrm>
        </p:spPr>
        <p:txBody>
          <a:bodyPr>
            <a:normAutofit fontScale="90000"/>
          </a:bodyPr>
          <a:lstStyle/>
          <a:p>
            <a:r>
              <a:rPr lang="uk-UA" dirty="0"/>
              <a:t>О</a:t>
            </a:r>
            <a:r>
              <a:rPr lang="ru-RU" dirty="0" err="1"/>
              <a:t>перативні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2139D8-4F65-4EC0-BE74-A908E4B8A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726369"/>
              </p:ext>
            </p:extLst>
          </p:nvPr>
        </p:nvGraphicFramePr>
        <p:xfrm>
          <a:off x="380659" y="1296059"/>
          <a:ext cx="10830017" cy="4532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5189">
                  <a:extLst>
                    <a:ext uri="{9D8B030D-6E8A-4147-A177-3AD203B41FA5}">
                      <a16:colId xmlns:a16="http://schemas.microsoft.com/office/drawing/2014/main" val="3780259547"/>
                    </a:ext>
                  </a:extLst>
                </a:gridCol>
                <a:gridCol w="908069">
                  <a:extLst>
                    <a:ext uri="{9D8B030D-6E8A-4147-A177-3AD203B41FA5}">
                      <a16:colId xmlns:a16="http://schemas.microsoft.com/office/drawing/2014/main" val="1932736923"/>
                    </a:ext>
                  </a:extLst>
                </a:gridCol>
                <a:gridCol w="746759">
                  <a:extLst>
                    <a:ext uri="{9D8B030D-6E8A-4147-A177-3AD203B41FA5}">
                      <a16:colId xmlns:a16="http://schemas.microsoft.com/office/drawing/2014/main" val="699411264"/>
                    </a:ext>
                  </a:extLst>
                </a:gridCol>
              </a:tblGrid>
              <a:tr h="3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на </a:t>
                      </a:r>
                      <a:r>
                        <a:rPr lang="ru-RU" sz="2400" u="none" strike="noStrike" dirty="0" err="1">
                          <a:effectLst/>
                        </a:rPr>
                        <a:t>легенях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extLst>
                  <a:ext uri="{0D108BD9-81ED-4DB2-BD59-A6C34878D82A}">
                    <a16:rowId xmlns:a16="http://schemas.microsoft.com/office/drawing/2014/main" val="1611847434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EFF6E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2154893906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Пульмонектомія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</a:t>
                      </a:r>
                      <a:endParaRPr lang="ru-RU" sz="18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1144142932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Сегментарна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резекція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15</a:t>
                      </a:r>
                      <a:endParaRPr lang="ru-RU" sz="18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3329969063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Лоб/</a:t>
                      </a:r>
                      <a:r>
                        <a:rPr lang="ru-RU" sz="1800" u="none" strike="noStrike" dirty="0" err="1">
                          <a:effectLst/>
                        </a:rPr>
                        <a:t>білобектомія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7</a:t>
                      </a:r>
                      <a:endParaRPr lang="ru-RU" sz="18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3278929398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Дренування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7</a:t>
                      </a:r>
                      <a:endParaRPr lang="ru-RU" sz="18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3454475431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30</a:t>
                      </a:r>
                      <a:endParaRPr lang="ru-RU" sz="1800" b="1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149826386"/>
                  </a:ext>
                </a:extLst>
              </a:tr>
              <a:tr h="3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>
                          <a:effectLst/>
                        </a:rPr>
                        <a:t>Оперативні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втручання</a:t>
                      </a:r>
                      <a:r>
                        <a:rPr lang="ru-RU" sz="2400" u="none" strike="noStrike" dirty="0">
                          <a:effectLst/>
                        </a:rPr>
                        <a:t> при </a:t>
                      </a:r>
                      <a:r>
                        <a:rPr lang="ru-RU" sz="2400" u="none" strike="noStrike" dirty="0" err="1">
                          <a:effectLst/>
                        </a:rPr>
                        <a:t>кістково-суглобовому</a:t>
                      </a:r>
                      <a:r>
                        <a:rPr lang="ru-RU" sz="2400" u="none" strike="noStrike" dirty="0">
                          <a:effectLst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</a:rPr>
                        <a:t>туберкульозі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extLst>
                  <a:ext uri="{0D108BD9-81ED-4DB2-BD59-A6C34878D82A}">
                    <a16:rowId xmlns:a16="http://schemas.microsoft.com/office/drawing/2014/main" val="2098601909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1625592588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Декомпресійна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некректомія</a:t>
                      </a:r>
                      <a:r>
                        <a:rPr lang="ru-RU" sz="1800" u="none" strike="noStrike" dirty="0">
                          <a:effectLst/>
                        </a:rPr>
                        <a:t>, </a:t>
                      </a:r>
                      <a:r>
                        <a:rPr lang="ru-RU" sz="1800" u="none" strike="noStrike" dirty="0" err="1">
                          <a:effectLst/>
                        </a:rPr>
                        <a:t>міжтіловий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спонділодез</a:t>
                      </a:r>
                      <a:r>
                        <a:rPr lang="ru-RU" sz="1800" u="none" strike="noStrike" dirty="0">
                          <a:effectLst/>
                        </a:rPr>
                        <a:t>  </a:t>
                      </a:r>
                      <a:r>
                        <a:rPr lang="ru-RU" sz="1800" u="none" strike="noStrike" dirty="0" err="1">
                          <a:effectLst/>
                        </a:rPr>
                        <a:t>імплантом</a:t>
                      </a:r>
                      <a:r>
                        <a:rPr lang="ru-RU" sz="1800" u="none" strike="noStrike" dirty="0">
                          <a:effectLst/>
                        </a:rPr>
                        <a:t> "Кейдж"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5</a:t>
                      </a:r>
                      <a:endParaRPr lang="ru-RU" sz="20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710122044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Взяття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аутотрансплантату</a:t>
                      </a:r>
                      <a:r>
                        <a:rPr lang="ru-RU" sz="1800" u="none" strike="noStrike" dirty="0">
                          <a:effectLst/>
                        </a:rPr>
                        <a:t> з </a:t>
                      </a:r>
                      <a:r>
                        <a:rPr lang="ru-RU" sz="1800" u="none" strike="noStrike" dirty="0" err="1">
                          <a:effectLst/>
                        </a:rPr>
                        <a:t>клубової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кістки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3</a:t>
                      </a:r>
                      <a:endParaRPr lang="ru-RU" sz="20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1814816402"/>
                  </a:ext>
                </a:extLst>
              </a:tr>
              <a:tr h="321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Декомпресійна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некректомія</a:t>
                      </a:r>
                      <a:r>
                        <a:rPr lang="ru-RU" sz="1800" u="none" strike="noStrike" dirty="0">
                          <a:effectLst/>
                        </a:rPr>
                        <a:t>,  </a:t>
                      </a:r>
                      <a:r>
                        <a:rPr lang="ru-RU" sz="1800" u="none" strike="noStrike" dirty="0" err="1">
                          <a:effectLst/>
                        </a:rPr>
                        <a:t>міжтіловий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спонділодез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із</a:t>
                      </a:r>
                      <a:r>
                        <a:rPr lang="ru-RU" sz="1800" u="none" strike="noStrike" dirty="0">
                          <a:effectLst/>
                        </a:rPr>
                        <a:t> ребер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-</a:t>
                      </a:r>
                      <a:endParaRPr lang="ru-RU" sz="2000" dirty="0"/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2926459392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Розкриття натічних абсцесів хребта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518952268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Задній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спонділодез</a:t>
                      </a:r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із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транспедикулярною</a:t>
                      </a:r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фіксацією гвинтами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3690633316"/>
                  </a:ext>
                </a:extLst>
              </a:tr>
              <a:tr h="28230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3" marR="6623" marT="6623" marB="0" anchor="ctr"/>
                </a:tc>
                <a:extLst>
                  <a:ext uri="{0D108BD9-81ED-4DB2-BD59-A6C34878D82A}">
                    <a16:rowId xmlns:a16="http://schemas.microsoft.com/office/drawing/2014/main" val="2684916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9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277</TotalTime>
  <Words>922</Words>
  <Application>Microsoft Office PowerPoint</Application>
  <PresentationFormat>Широкоэкранный</PresentationFormat>
  <Paragraphs>456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inherit</vt:lpstr>
      <vt:lpstr>Trebuchet MS</vt:lpstr>
      <vt:lpstr>Tw Cen MT</vt:lpstr>
      <vt:lpstr>Контур</vt:lpstr>
      <vt:lpstr>Надання хірургічної допомоги у відділенні та шляхи оптимізації роботи відділення</vt:lpstr>
      <vt:lpstr>Структура відділення</vt:lpstr>
      <vt:lpstr>Показники роботи відділення </vt:lpstr>
      <vt:lpstr>Кількість пацієнтів по нозології</vt:lpstr>
      <vt:lpstr>Структура оперативних втручань</vt:lpstr>
      <vt:lpstr>лікування туберкульозу</vt:lpstr>
      <vt:lpstr>По гнійному кабінету</vt:lpstr>
      <vt:lpstr>Робота в чистій перев*язувальній</vt:lpstr>
      <vt:lpstr>Оперативні втручання</vt:lpstr>
      <vt:lpstr>Загальнохірургічні втручання у хворих на туберкульоз </vt:lpstr>
      <vt:lpstr>Консультативна робота</vt:lpstr>
      <vt:lpstr>Пропозиції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Надання хірургічної допомоги у відділенні та шляхи оптимізації роботи відділення</dc:title>
  <dc:creator>user</dc:creator>
  <cp:lastModifiedBy>Пользователь</cp:lastModifiedBy>
  <cp:revision>31</cp:revision>
  <dcterms:created xsi:type="dcterms:W3CDTF">2019-01-28T16:38:29Z</dcterms:created>
  <dcterms:modified xsi:type="dcterms:W3CDTF">2020-01-14T18:36:14Z</dcterms:modified>
</cp:coreProperties>
</file>