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3" r:id="rId9"/>
    <p:sldId id="265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86" autoAdjust="0"/>
    <p:restoredTop sz="74911" autoAdjust="0"/>
  </p:normalViewPr>
  <p:slideViewPr>
    <p:cSldViewPr>
      <p:cViewPr varScale="1">
        <p:scale>
          <a:sx n="74" d="100"/>
          <a:sy n="74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7EC23C-1C4B-4B36-84C3-53C6D5EA4F2D}" type="datetimeFigureOut">
              <a:rPr lang="uk-UA" smtClean="0"/>
              <a:t>15.01.2020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A9863A9-0E28-4EAF-A767-8BA63B09465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620688"/>
            <a:ext cx="4320480" cy="40324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000" b="1" dirty="0" smtClean="0">
                <a:solidFill>
                  <a:srgbClr val="002060"/>
                </a:solidFill>
              </a:rPr>
              <a:t>ЗВІТ </a:t>
            </a:r>
            <a:br>
              <a:rPr lang="uk-UA" sz="3000" b="1" dirty="0" smtClean="0">
                <a:solidFill>
                  <a:srgbClr val="002060"/>
                </a:solidFill>
              </a:rPr>
            </a:br>
            <a:r>
              <a:rPr lang="uk-UA" sz="3000" b="1" dirty="0" smtClean="0">
                <a:solidFill>
                  <a:srgbClr val="002060"/>
                </a:solidFill>
              </a:rPr>
              <a:t>ПРО РОБОТУ</a:t>
            </a:r>
            <a:br>
              <a:rPr lang="uk-UA" sz="3000" b="1" dirty="0" smtClean="0">
                <a:solidFill>
                  <a:srgbClr val="002060"/>
                </a:solidFill>
              </a:rPr>
            </a:br>
            <a:r>
              <a:rPr lang="uk-UA" sz="3000" dirty="0" smtClean="0">
                <a:solidFill>
                  <a:srgbClr val="002060"/>
                </a:solidFill>
              </a:rPr>
              <a:t> </a:t>
            </a:r>
            <a:r>
              <a:rPr lang="uk-UA" sz="3000" b="1" dirty="0" smtClean="0">
                <a:solidFill>
                  <a:srgbClr val="002060"/>
                </a:solidFill>
              </a:rPr>
              <a:t>АМБУЛАТОРНО-ПОЛІКЛІНІЧНОГО ВІДДІЛЕННЯ</a:t>
            </a:r>
            <a:r>
              <a:rPr lang="uk-UA" sz="3000" dirty="0" smtClean="0">
                <a:solidFill>
                  <a:srgbClr val="002060"/>
                </a:solidFill>
              </a:rPr>
              <a:t> </a:t>
            </a:r>
            <a:br>
              <a:rPr lang="uk-UA" sz="3000" dirty="0" smtClean="0">
                <a:solidFill>
                  <a:srgbClr val="002060"/>
                </a:solidFill>
              </a:rPr>
            </a:br>
            <a:r>
              <a:rPr lang="uk-UA" sz="3000" b="1" cap="none" dirty="0" smtClean="0">
                <a:solidFill>
                  <a:srgbClr val="002060"/>
                </a:solidFill>
              </a:rPr>
              <a:t>за 12 місяців 2019 р. </a:t>
            </a:r>
            <a:br>
              <a:rPr lang="uk-UA" sz="3000" b="1" cap="none" dirty="0" smtClean="0">
                <a:solidFill>
                  <a:srgbClr val="002060"/>
                </a:solidFill>
              </a:rPr>
            </a:br>
            <a:r>
              <a:rPr lang="uk-UA" sz="3000" b="1" cap="none" dirty="0" smtClean="0">
                <a:solidFill>
                  <a:srgbClr val="002060"/>
                </a:solidFill>
              </a:rPr>
              <a:t>в порівнянні з аналогічним періодом 2018 р.</a:t>
            </a:r>
            <a:endParaRPr lang="uk-UA" sz="3000" cap="none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8442" y="4797152"/>
            <a:ext cx="6511131" cy="1080120"/>
          </a:xfrm>
        </p:spPr>
        <p:txBody>
          <a:bodyPr>
            <a:normAutofit/>
          </a:bodyPr>
          <a:lstStyle/>
          <a:p>
            <a:pPr algn="r"/>
            <a:r>
              <a:rPr lang="uk-UA" sz="1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відділенням</a:t>
            </a:r>
          </a:p>
          <a:p>
            <a:pPr algn="r"/>
            <a:r>
              <a:rPr lang="uk-UA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1600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еркаль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А.В.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3528392" cy="24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64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722" y="1745922"/>
            <a:ext cx="8180733" cy="3915326"/>
          </a:xfrm>
        </p:spPr>
        <p:txBody>
          <a:bodyPr>
            <a:noAutofit/>
          </a:bodyPr>
          <a:lstStyle/>
          <a:p>
            <a:pPr marL="0" indent="450000"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 в кабінеті прийнято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299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із них первинних –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134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).</a:t>
            </a:r>
          </a:p>
          <a:p>
            <a:pPr marL="0" indent="450000"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uk-UA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профогляду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4чол. </a:t>
            </a:r>
          </a:p>
          <a:p>
            <a:pPr marL="0" indent="450000">
              <a:spcBef>
                <a:spcPts val="0"/>
              </a:spcBef>
              <a:buNone/>
            </a:pPr>
            <a:endParaRPr lang="uk-UA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відділеннях диспансеру консультовані пацієнти з супутньої патологією: </a:t>
            </a:r>
          </a:p>
          <a:p>
            <a:pPr marL="0" lvl="0" indent="450000" algn="just"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запальні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 м’яких тканин, хвороби прямої кишки, хвороби судин (тромбофлебіт глибоких вен гомілок), гострі захворювання органів живота. 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Виконано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діагностичних та лікувальних пункцій плевральної порожнини у амбулаторних пацієнтів з приводу плевриту, </a:t>
            </a:r>
            <a:r>
              <a:rPr lang="uk-UA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тубемпієми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абсцесу,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лапароцентеза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розкриття </a:t>
            </a:r>
            <a:r>
              <a:rPr lang="uk-UA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аденоабсцесу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шиї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68580" indent="0" algn="just"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розкриття </a:t>
            </a:r>
            <a:r>
              <a:rPr lang="uk-UA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абсцессу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стегна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8580" indent="0" algn="just"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приводу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папіломи шкіри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Виїзди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консультацій в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 № 1 – оглянуто 16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пацієнтів,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ОПТД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4 – оглянуто 7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ОКІЛ – оглянуто 12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908720"/>
            <a:ext cx="8208912" cy="6138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про роботу хірургічного кабінету за 12 місяці 2019 року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0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071" y="692696"/>
            <a:ext cx="8208912" cy="432048"/>
          </a:xfrm>
        </p:spPr>
        <p:txBody>
          <a:bodyPr>
            <a:noAutofit/>
          </a:bodyPr>
          <a:lstStyle/>
          <a:p>
            <a:pPr algn="ctr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Рентгенологічне обстеження за 12 місяців 2019 р., в порівнянні з 2018 р. </a:t>
            </a:r>
            <a:endParaRPr lang="uk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405985"/>
              </p:ext>
            </p:extLst>
          </p:nvPr>
        </p:nvGraphicFramePr>
        <p:xfrm>
          <a:off x="470463" y="1196753"/>
          <a:ext cx="8205995" cy="19339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2562001"/>
                <a:gridCol w="1439663"/>
                <a:gridCol w="1324009"/>
                <a:gridCol w="1497988"/>
                <a:gridCol w="1382334"/>
              </a:tblGrid>
              <a:tr h="288031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20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пацієнтів</a:t>
                      </a:r>
                      <a:endParaRPr lang="uk-UA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знімків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пацієнтів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знімків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49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Рентгенографія </a:t>
                      </a:r>
                      <a:r>
                        <a:rPr lang="uk-UA" sz="12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легенів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1085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1129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100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9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Рентгеноскопії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9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Томограмами </a:t>
                      </a:r>
                      <a:r>
                        <a:rPr lang="uk-UA" sz="12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легенів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9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Рентгенографія кісток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9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1151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1203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3212976"/>
            <a:ext cx="8141675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2000"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бактеріологічну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лабораторію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направлено на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361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мокротиння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82.0%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503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зразки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мокротиння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58.8%.</a:t>
            </a:r>
          </a:p>
          <a:p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них:</a:t>
            </a:r>
          </a:p>
          <a:p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діагностику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343 проб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КХТ – 160 проб</a:t>
            </a:r>
          </a:p>
          <a:p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Бактеріоскопій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502</a:t>
            </a:r>
          </a:p>
          <a:p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Посів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БАКТЕК – 276</a:t>
            </a:r>
          </a:p>
          <a:p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Посів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Левінштейн-Йєнсена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499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проби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молекулярно-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генетичних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XPERT – 317</a:t>
            </a: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XAIN – 100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13909" y="4869160"/>
            <a:ext cx="40713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клініко-діагностичній  лабораторії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були обстежені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1465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ос. (2018 р. -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1290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176885"/>
              </p:ext>
            </p:extLst>
          </p:nvPr>
        </p:nvGraphicFramePr>
        <p:xfrm>
          <a:off x="4249115" y="5502978"/>
          <a:ext cx="4392488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033"/>
                <a:gridCol w="1264504"/>
                <a:gridCol w="1197951"/>
              </a:tblGrid>
              <a:tr h="328697">
                <a:tc>
                  <a:txBody>
                    <a:bodyPr/>
                    <a:lstStyle/>
                    <a:p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9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Мокротиння на АК</a:t>
                      </a:r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869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Плевральна рідина </a:t>
                      </a:r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6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692696"/>
            <a:ext cx="9144000" cy="548640"/>
          </a:xfrm>
        </p:spPr>
        <p:txBody>
          <a:bodyPr/>
          <a:lstStyle/>
          <a:p>
            <a:pPr algn="ctr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Амбулаторно було виконано  бронхоскопії за 12 місяців 2019 року</a:t>
            </a:r>
            <a:endParaRPr lang="uk-U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503214"/>
              </p:ext>
            </p:extLst>
          </p:nvPr>
        </p:nvGraphicFramePr>
        <p:xfrm>
          <a:off x="484626" y="1412776"/>
          <a:ext cx="8188344" cy="25202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29448"/>
                <a:gridCol w="2729448"/>
                <a:gridCol w="2729448"/>
              </a:tblGrid>
              <a:tr h="297851">
                <a:tc>
                  <a:txBody>
                    <a:bodyPr/>
                    <a:lstStyle/>
                    <a:p>
                      <a:endParaRPr lang="uk-UA" sz="13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3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3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3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3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186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Усього</a:t>
                      </a: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5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виконано</a:t>
                      </a: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5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бронхоскопій</a:t>
                      </a:r>
                      <a:endParaRPr lang="uk-UA" sz="13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3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них:</a:t>
                      </a:r>
                      <a:endParaRPr lang="uk-UA" sz="13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7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катаральний бронхіт</a:t>
                      </a:r>
                      <a:endParaRPr lang="uk-UA" sz="13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7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без патології </a:t>
                      </a:r>
                      <a:endParaRPr lang="uk-UA" sz="13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7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 Ca</a:t>
                      </a:r>
                      <a:r>
                        <a:rPr lang="uk-UA" sz="13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пр н\д бронха</a:t>
                      </a:r>
                      <a:endParaRPr lang="uk-UA" sz="13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7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кровохаркання</a:t>
                      </a:r>
                      <a:endParaRPr lang="uk-UA" sz="13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07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3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промивні води бронхів</a:t>
                      </a:r>
                      <a:endParaRPr lang="uk-UA" sz="13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4059" y="4127014"/>
            <a:ext cx="820891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амбулаторного відділення обстежено ЕКГ -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пацієнтів та ФЗД  -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засідань ЛКК (по лікарняним листам) –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205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засідань ЛКК (по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саноторно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-курортному лікуванню) –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амбулаторному відділенні за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місяців 2019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проведено ДКТ на ВІЛ –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особам, з них у –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позитивний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12 місяців 2018 року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було проведено ДКТ на ВІЛ –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160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особам, з них у –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позитивні).</a:t>
            </a: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81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33" y="764704"/>
            <a:ext cx="9144000" cy="648072"/>
          </a:xfrm>
        </p:spPr>
        <p:txBody>
          <a:bodyPr>
            <a:noAutofit/>
          </a:bodyPr>
          <a:lstStyle/>
          <a:p>
            <a:pPr algn="ctr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Санаторно – курортне лікування в місцевих санаторіях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12 місяців 2019 року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772816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2000" algn="just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 направлено –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 пацієнтів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р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Пацієнти направлені, як для продовження лікування, так і для обстеження перед комісією МСЕК, а також співробітники з метою оздоровлення.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360047"/>
              </p:ext>
            </p:extLst>
          </p:nvPr>
        </p:nvGraphicFramePr>
        <p:xfrm>
          <a:off x="467546" y="2973144"/>
          <a:ext cx="8226183" cy="11039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049642"/>
                <a:gridCol w="1120669"/>
                <a:gridCol w="1101067"/>
                <a:gridCol w="1039897"/>
                <a:gridCol w="978727"/>
                <a:gridCol w="978727"/>
                <a:gridCol w="978727"/>
                <a:gridCol w="978727"/>
              </a:tblGrid>
              <a:tr h="40610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Занки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Володимирський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Шарівка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Ріпки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 </a:t>
                      </a:r>
                      <a:endParaRPr lang="uk-UA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 </a:t>
                      </a:r>
                      <a:endParaRPr lang="uk-UA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 </a:t>
                      </a:r>
                      <a:endParaRPr lang="uk-UA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 </a:t>
                      </a:r>
                      <a:endParaRPr lang="uk-UA" sz="12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053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31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648072"/>
          </a:xfrm>
        </p:spPr>
        <p:txBody>
          <a:bodyPr>
            <a:noAutofit/>
          </a:bodyPr>
          <a:lstStyle/>
          <a:p>
            <a:pPr algn="ctr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Санаторно - курортне лікування в санаторіях МОЗ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b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місяці 2019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року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720910"/>
              </p:ext>
            </p:extLst>
          </p:nvPr>
        </p:nvGraphicFramePr>
        <p:xfrm>
          <a:off x="467544" y="1340768"/>
          <a:ext cx="8208911" cy="35673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608387"/>
                <a:gridCol w="2616542"/>
                <a:gridCol w="1612465"/>
                <a:gridCol w="1392583"/>
                <a:gridCol w="1978934"/>
              </a:tblGrid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Санаторії МОЗ України</a:t>
                      </a:r>
                      <a:endParaRPr lang="uk-UA" sz="1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Використано </a:t>
                      </a:r>
                      <a:r>
                        <a:rPr lang="uk-UA" sz="115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путівок</a:t>
                      </a:r>
                      <a:endParaRPr lang="uk-UA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Одержано </a:t>
                      </a:r>
                      <a:r>
                        <a:rPr lang="uk-UA" sz="115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путівок</a:t>
                      </a:r>
                      <a:endParaRPr lang="uk-UA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не використаних путівок</a:t>
                      </a:r>
                      <a:endParaRPr lang="uk-UA" sz="11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08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Санаторії МОЗ України протитуберкульозного профілю (дорослі)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8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«Аркадія» 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«Сонячний» </a:t>
                      </a:r>
                      <a:r>
                        <a:rPr lang="uk-UA" sz="115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(Одеса)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3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«Приморський»  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165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«Гірське повітря»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40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444</a:t>
                      </a:r>
                      <a:r>
                        <a:rPr lang="en-US" sz="115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/400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237</a:t>
                      </a:r>
                      <a:r>
                        <a:rPr lang="en-US" sz="115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/249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r>
                        <a:rPr lang="en-US" sz="115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/37.8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08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Санаторії МОЗ України протитуберкульозного профілю (діти)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8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uk-UA" sz="1150" b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Барвинок</a:t>
                      </a: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09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uk-UA" sz="1150" b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Люстдорф</a:t>
                      </a: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98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uk-UA" sz="1150" b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Прикарпатский</a:t>
                      </a: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68,2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1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«Хаджибей»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2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«Косів»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4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5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«Зелена гірка»</a:t>
                      </a:r>
                      <a:endParaRPr lang="uk-UA" sz="11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79,1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7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181</a:t>
                      </a:r>
                      <a:r>
                        <a:rPr lang="en-US" sz="115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/227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r>
                        <a:rPr lang="en-US" sz="115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/50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r>
                        <a:rPr lang="en-US" sz="115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/78</a:t>
                      </a: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51720" y="5013176"/>
            <a:ext cx="611712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Пільговий </a:t>
            </a:r>
            <a:r>
              <a:rPr lang="uk-UA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контенгент</a:t>
            </a:r>
            <a:r>
              <a:rPr lang="uk-UA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– </a:t>
            </a:r>
            <a:r>
              <a:rPr lang="uk-U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 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 направлених:</a:t>
            </a:r>
          </a:p>
          <a:p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-по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загальному захворюванню 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-по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захворюванню на туберкульоз 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-учасник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Афганської війни 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r>
              <a:rPr lang="uk-UA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Діти.</a:t>
            </a:r>
            <a:r>
              <a:rPr lang="uk-UA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рік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інвалід дитинства 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дитина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uk-U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uk-U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рік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сироти,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малозабезпечених та 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багатодітні).</a:t>
            </a:r>
          </a:p>
        </p:txBody>
      </p:sp>
    </p:spTree>
    <p:extLst>
      <p:ext uri="{BB962C8B-B14F-4D97-AF65-F5344CB8AC3E}">
        <p14:creationId xmlns:p14="http://schemas.microsoft.com/office/powerpoint/2010/main" val="38565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280920" cy="673144"/>
          </a:xfrm>
        </p:spPr>
        <p:txBody>
          <a:bodyPr/>
          <a:lstStyle/>
          <a:p>
            <a:pPr algn="ctr"/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Санітарно-просвітня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в амбулаторно-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поліклінічному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12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 року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82500"/>
              </p:ext>
            </p:extLst>
          </p:nvPr>
        </p:nvGraphicFramePr>
        <p:xfrm>
          <a:off x="467544" y="1916832"/>
          <a:ext cx="8208911" cy="2880318"/>
        </p:xfrm>
        <a:graphic>
          <a:graphicData uri="http://schemas.openxmlformats.org/drawingml/2006/table">
            <a:tbl>
              <a:tblPr firstRow="1" firstCol="1" bandRow="1"/>
              <a:tblGrid>
                <a:gridCol w="1091996"/>
                <a:gridCol w="773291"/>
                <a:gridCol w="1014585"/>
                <a:gridCol w="774115"/>
                <a:gridCol w="789762"/>
                <a:gridCol w="773291"/>
                <a:gridCol w="775762"/>
                <a:gridCol w="738703"/>
                <a:gridCol w="738703"/>
                <a:gridCol w="738703"/>
              </a:tblGrid>
              <a:tr h="20573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Категорії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охоп-лених фахівців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Охоп-лено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чол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Охоп-лено чол.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Лікарі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3382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3382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2188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2188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4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80920" cy="5472608"/>
          </a:xfrm>
        </p:spPr>
        <p:txBody>
          <a:bodyPr>
            <a:normAutofit lnSpcReduction="10000"/>
          </a:bodyPr>
          <a:lstStyle/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своїй роботі лікарі спираються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МОЗ № 620 від 04.09.2014 року.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штатному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розкладу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- зав.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відділенням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50000">
              <a:lnSpc>
                <a:spcPct val="110000"/>
              </a:lnSpc>
              <a:spcBef>
                <a:spcPts val="0"/>
              </a:spcBef>
            </a:pP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- 4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дорослих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лікаря-фтизіатра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50000">
              <a:lnSpc>
                <a:spcPct val="110000"/>
              </a:lnSpc>
              <a:spcBef>
                <a:spcPts val="0"/>
              </a:spcBef>
            </a:pP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- 1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лікар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фтизіатр-педіатр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50000">
              <a:lnSpc>
                <a:spcPct val="110000"/>
              </a:lnSpc>
              <a:spcBef>
                <a:spcPts val="0"/>
              </a:spcBef>
            </a:pP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- 3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вузькі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спеціалісти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(ортопед,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хірург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нарколог).</a:t>
            </a:r>
          </a:p>
          <a:p>
            <a:pPr indent="450000">
              <a:lnSpc>
                <a:spcPct val="110000"/>
              </a:lnSpc>
              <a:spcBef>
                <a:spcPts val="0"/>
              </a:spcBef>
            </a:pP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розділами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–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хворих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районів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Харкова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(ОКЛ, ОЦО, 13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міська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лікарня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Донецької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Луганської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обл.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</a:pPr>
            <a:endParaRPr lang="ru-RU" sz="1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р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амбулаторне відділення відвідало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4804 осі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 (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рік – 4966 особи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Дорослий прийом</a:t>
            </a:r>
            <a:r>
              <a:rPr lang="uk-UA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3734 осіб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77.7%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числа усіх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прийнятих.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р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3612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 – 72.7%).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р.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7529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них прийнято лікарями: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фтизіатрами –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2913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осіб (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78 %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вузькими спеціалістами –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821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 (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22 %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дорослого прийому: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ортопедом –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осіб (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6,9 %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хірургом –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299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 (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8 %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наркологом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266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(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7.1 %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Дитячий прийом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1070 осіб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22.3 %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загального прийому      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рік 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1354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–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27,3 %</a:t>
            </a:r>
            <a:r>
              <a:rPr lang="uk-UA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).</a:t>
            </a:r>
          </a:p>
          <a:p>
            <a:pPr marL="0" indent="450000" algn="just">
              <a:lnSpc>
                <a:spcPct val="110000"/>
              </a:lnSpc>
              <a:spcBef>
                <a:spcPts val="0"/>
              </a:spcBef>
              <a:buNone/>
            </a:pP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06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08912" cy="648072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амбулаторному  відділенні  прийнято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дорослих  з приводу 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 та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профілактичних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оглядів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937854"/>
              </p:ext>
            </p:extLst>
          </p:nvPr>
        </p:nvGraphicFramePr>
        <p:xfrm>
          <a:off x="467544" y="1556792"/>
          <a:ext cx="8208912" cy="46805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864096"/>
                <a:gridCol w="648072"/>
                <a:gridCol w="720080"/>
                <a:gridCol w="648072"/>
                <a:gridCol w="648072"/>
                <a:gridCol w="648072"/>
                <a:gridCol w="576064"/>
                <a:gridCol w="576064"/>
                <a:gridCol w="576064"/>
                <a:gridCol w="576064"/>
                <a:gridCol w="565868"/>
                <a:gridCol w="581162"/>
                <a:gridCol w="581162"/>
              </a:tblGrid>
              <a:tr h="1138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поліклінці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прийнято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них сільських жителів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приводу 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захворю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вання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к-ть.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прийнятих з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приводу </a:t>
                      </a:r>
                      <a:r>
                        <a:rPr lang="uk-UA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захворювання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Профогляд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к-ть.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профоглядів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589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277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</a:tr>
              <a:tr h="10120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дорослим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marR="76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3734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76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3612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1223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1822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231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2625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86,5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72,7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503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987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13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</a:tr>
              <a:tr h="10120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дитячим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520" marR="395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1070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1354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353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479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1026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1313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95,8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96,9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uk-UA" sz="1400" b="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uk-UA" sz="11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43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042" y="620688"/>
            <a:ext cx="8208912" cy="432048"/>
          </a:xfrm>
        </p:spPr>
        <p:txBody>
          <a:bodyPr>
            <a:noAutofit/>
          </a:bodyPr>
          <a:lstStyle/>
          <a:p>
            <a:pPr algn="ctr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Якісна характеристика прийнятих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хворих на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дорослому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240603"/>
              </p:ext>
            </p:extLst>
          </p:nvPr>
        </p:nvGraphicFramePr>
        <p:xfrm>
          <a:off x="470042" y="1144534"/>
          <a:ext cx="8208911" cy="52682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748497"/>
                <a:gridCol w="1989489"/>
                <a:gridCol w="1241539"/>
                <a:gridCol w="1983390"/>
                <a:gridCol w="1245996"/>
              </a:tblGrid>
              <a:tr h="20916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2232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</a:t>
                      </a: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uk-UA" sz="140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uk-UA" sz="1400" b="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ВДТБ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852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22.8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760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РТБ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128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3.6</a:t>
                      </a:r>
                      <a:endParaRPr lang="uk-UA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МРТБ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266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РМРТБ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0.25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РРТБ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0.45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ЗЗТБ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549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13.4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ІТБ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0.1</a:t>
                      </a:r>
                      <a:endParaRPr lang="uk-UA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РИФ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uk-UA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НЛТБ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0.3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онкопатології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1.1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ЛПП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0.1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інші захворювання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25.7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416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діагностичні пневмонії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захворюванню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2625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72.7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проф. огляди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</a:t>
                      </a: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0991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Всього прийнято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3734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3612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0"/>
                        </a:spcAft>
                        <a:tabLst>
                          <a:tab pos="411988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6510603"/>
            <a:ext cx="86409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Розбіжність діагнозів </a:t>
            </a:r>
            <a:r>
              <a:rPr lang="uk-UA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0,2%</a:t>
            </a:r>
            <a:r>
              <a:rPr lang="uk-UA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зв’язку із різноманітним трактуванням описів рентген знімків.</a:t>
            </a:r>
          </a:p>
        </p:txBody>
      </p:sp>
    </p:spTree>
    <p:extLst>
      <p:ext uri="{BB962C8B-B14F-4D97-AF65-F5344CB8AC3E}">
        <p14:creationId xmlns:p14="http://schemas.microsoft.com/office/powerpoint/2010/main" val="406296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25" y="620688"/>
            <a:ext cx="9144000" cy="4320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стаціонарне лікування було спрямовано</a:t>
            </a: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32000" algn="ctr">
              <a:lnSpc>
                <a:spcPct val="110000"/>
              </a:lnSpc>
              <a:spcBef>
                <a:spcPts val="0"/>
              </a:spcBef>
            </a:pPr>
            <a:endParaRPr lang="uk-UA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631670"/>
              </p:ext>
            </p:extLst>
          </p:nvPr>
        </p:nvGraphicFramePr>
        <p:xfrm>
          <a:off x="464021" y="1196757"/>
          <a:ext cx="8208912" cy="4176459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36304"/>
                <a:gridCol w="2736304"/>
                <a:gridCol w="2736304"/>
              </a:tblGrid>
              <a:tr h="324170">
                <a:tc>
                  <a:txBody>
                    <a:bodyPr/>
                    <a:lstStyle/>
                    <a:p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5979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Із них: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701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647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ОПТД 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687 (98%)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619 (95.7%)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Інші заклади міста та області, де: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 (2%)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 (4.3%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ОТЛ №1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ОТЛ № 2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ОТЛ №3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ОПТД №3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ОПТД №4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ОПТД №5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ОПТД №2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631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ОПЛ №1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5373216"/>
            <a:ext cx="9136955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2000" algn="ctr">
              <a:lnSpc>
                <a:spcPct val="110000"/>
              </a:lnSpc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 контроль за біженцями та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переселенцями.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32000" algn="ctr">
              <a:lnSpc>
                <a:spcPct val="110000"/>
              </a:lnSpc>
            </a:pP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 2019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року було прийнято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 </a:t>
            </a:r>
            <a:r>
              <a:rPr lang="uk-UA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Луганської та Донецької областей. </a:t>
            </a:r>
            <a:endParaRPr lang="uk-UA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32000" algn="ctr">
              <a:lnSpc>
                <a:spcPct val="110000"/>
              </a:lnSpc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 самий аналізований період 2018 року –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 </a:t>
            </a:r>
            <a:r>
              <a:rPr lang="uk-UA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Луганської та Донецької обл. та АР Крим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32000" algn="ctr">
              <a:lnSpc>
                <a:spcPct val="110000"/>
              </a:lnSpc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uk-UA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97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4176464" cy="566936"/>
          </a:xfrm>
        </p:spPr>
        <p:txBody>
          <a:bodyPr>
            <a:noAutofit/>
          </a:bodyPr>
          <a:lstStyle/>
          <a:p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Звільнених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 р. – 9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(2018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– 10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256584"/>
          </a:xfrm>
        </p:spPr>
        <p:txBody>
          <a:bodyPr>
            <a:noAutofit/>
          </a:bodyPr>
          <a:lstStyle/>
          <a:p>
            <a:pPr marL="0" indent="450000" algn="just">
              <a:spcBef>
                <a:spcPts val="0"/>
              </a:spcBef>
              <a:buNone/>
            </a:pPr>
            <a:r>
              <a:rPr lang="uk-UA" sz="1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обліку:</a:t>
            </a:r>
            <a:endParaRPr lang="uk-UA" sz="1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р. –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(2018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–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стаціонарне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поліативне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ЗЗТБ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фтизіатріїї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пульмонології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ХНМУ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проконсультовано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Проконсультовано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лікарями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лікувальних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виїзд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Харківської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проведено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телемедична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наказу МОЗ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 року в амбулаторному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відділенні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контрольоване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ДОТ)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туберкульоз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районів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Харківської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проліковано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переведено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5.1 – 12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Переведені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дорослих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3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Невдача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повторна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госпіталізація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Станом на 01.01.2020 р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проходять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районів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діагнозами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ВДТБ – 2 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МРТБ – 5, РРТБ – 3.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прооперований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подано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побічні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450000" algn="just">
              <a:spcBef>
                <a:spcPts val="0"/>
              </a:spcBef>
              <a:buNone/>
            </a:pPr>
            <a:endParaRPr lang="uk-UA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endParaRPr lang="uk-U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endParaRPr lang="uk-U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08912" cy="548640"/>
          </a:xfrm>
        </p:spPr>
        <p:txBody>
          <a:bodyPr>
            <a:noAutofit/>
          </a:bodyPr>
          <a:lstStyle/>
          <a:p>
            <a:pPr algn="ctr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прийому дитячого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 </a:t>
            </a:r>
            <a:b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12 місяці 2019 року, в порівнянні з аналогічним періодом 2018 р.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65064"/>
              </p:ext>
            </p:extLst>
          </p:nvPr>
        </p:nvGraphicFramePr>
        <p:xfrm>
          <a:off x="467544" y="1916832"/>
          <a:ext cx="8208912" cy="25609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495364"/>
                <a:gridCol w="636898"/>
                <a:gridCol w="455077"/>
                <a:gridCol w="521554"/>
                <a:gridCol w="566907"/>
                <a:gridCol w="340145"/>
                <a:gridCol w="340145"/>
                <a:gridCol w="340145"/>
                <a:gridCol w="340145"/>
                <a:gridCol w="340145"/>
                <a:gridCol w="294063"/>
                <a:gridCol w="386225"/>
                <a:gridCol w="453525"/>
                <a:gridCol w="453525"/>
                <a:gridCol w="453525"/>
                <a:gridCol w="488800"/>
                <a:gridCol w="582644"/>
                <a:gridCol w="720080"/>
              </a:tblGrid>
              <a:tr h="1767092">
                <a:tc>
                  <a:txBody>
                    <a:bodyPr/>
                    <a:lstStyle/>
                    <a:p>
                      <a:pPr marL="71755" marR="2495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РІК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Туберкул.</a:t>
                      </a:r>
                    </a:p>
                    <a:p>
                      <a:pPr marL="71755" marR="2495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міліарний 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2495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пневмонія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2495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периферичних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 </a:t>
                      </a:r>
                      <a:r>
                        <a:rPr lang="uk-UA" sz="14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Уточнен.локал</a:t>
                      </a: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інфільтративний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Т К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ТВГЛВ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вогнищевий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uk-UA" sz="14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Десимінований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плеврит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 (кісток)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ЗЗТБ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Кат5, гр.5.2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Кат5 гр.5.4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Кат.5 гр. 5.3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Пр. </a:t>
                      </a:r>
                      <a:r>
                        <a:rPr lang="uk-UA" sz="14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УСЬОГО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1234" marR="61234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9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2019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47</a:t>
                      </a: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194</a:t>
                      </a: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265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408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44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1070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9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2018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</a:t>
                      </a: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36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145</a:t>
                      </a: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378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548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174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1354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613666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06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5756" y="-12725"/>
            <a:ext cx="9173811" cy="458528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лікарем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-травматологом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583089"/>
              </p:ext>
            </p:extLst>
          </p:nvPr>
        </p:nvGraphicFramePr>
        <p:xfrm>
          <a:off x="467544" y="445471"/>
          <a:ext cx="8208912" cy="535000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528392"/>
                <a:gridCol w="2448272"/>
                <a:gridCol w="2232248"/>
              </a:tblGrid>
              <a:tr h="175217">
                <a:tc>
                  <a:txBody>
                    <a:bodyPr/>
                    <a:lstStyle/>
                    <a:p>
                      <a:endParaRPr lang="uk-UA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2161"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Усього</a:t>
                      </a:r>
                      <a:r>
                        <a:rPr lang="uk-UA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прийнято хворих, з них:</a:t>
                      </a:r>
                      <a:endParaRPr lang="uk-UA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271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51397"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амбулаторно</a:t>
                      </a:r>
                      <a:endParaRPr lang="uk-UA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181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стаціонарно </a:t>
                      </a:r>
                      <a:endParaRPr lang="uk-UA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215587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тому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числі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пацієнти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Донецької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Луганської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обл.</a:t>
                      </a:r>
                      <a:endParaRPr lang="uk-UA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281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 прийнятих  хворих :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975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активний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туберкульоз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211003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неактивний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туберкульоз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5823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інша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патологія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138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77467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профогляди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</a:t>
                      </a:r>
                      <a:endParaRPr lang="uk-UA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96703"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ВДТБ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62,  </a:t>
                      </a:r>
                      <a:r>
                        <a:rPr lang="uk-UA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із  них  вперше  виявлені </a:t>
                      </a:r>
                      <a:r>
                        <a:rPr lang="uk-UA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1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45із  </a:t>
                      </a:r>
                      <a:r>
                        <a:rPr lang="uk-UA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них  вперше  виявлені – </a:t>
                      </a:r>
                      <a:r>
                        <a:rPr lang="uk-UA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43931"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РТБ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  із  них  вперше  виявлені –</a:t>
                      </a:r>
                      <a:r>
                        <a:rPr lang="uk-UA" sz="11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uk-UA" sz="11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8,  із  них  вперше  виявлені –4</a:t>
                      </a:r>
                      <a:endParaRPr lang="uk-UA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35175"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ЗЗТБ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82403"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МРТБ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29631">
                <a:tc>
                  <a:txBody>
                    <a:bodyPr/>
                    <a:lstStyle/>
                    <a:p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РМРТБ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488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ІТБ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  </a:t>
                      </a:r>
                      <a:r>
                        <a:rPr lang="uk-UA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із  них  вперше  виявлені – 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із  них  вперше  виявлені – 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488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РРТБ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488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РіфТБ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488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НЛТБ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 </a:t>
                      </a:r>
                      <a:r>
                        <a:rPr lang="uk-UA" sz="11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із  них  вперше  виявлені –</a:t>
                      </a: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uk-UA" sz="1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952" y="6519446"/>
            <a:ext cx="91310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 були здійснені виїзди з метою консультацій хворих в ОТЛ №1 і ОТЛ № 3.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4019" y="5775326"/>
            <a:ext cx="8208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Диспансерна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станом за 12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 року</a:t>
            </a:r>
          </a:p>
          <a:p>
            <a:pPr algn="ctr"/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 –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algn="ctr"/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Неактивна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241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234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45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08912" cy="613872"/>
          </a:xfrm>
        </p:spPr>
        <p:txBody>
          <a:bodyPr/>
          <a:lstStyle/>
          <a:p>
            <a:pPr algn="ctr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Лікаря  нарколога за 12 місяці 2019 року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843588"/>
          </a:xfrm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  <a:buNone/>
            </a:pPr>
            <a:r>
              <a:rPr lang="uk-UA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Лікарем наркологом за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місяці 2019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року </a:t>
            </a:r>
            <a:r>
              <a:rPr lang="uk-UA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266</a:t>
            </a:r>
            <a:r>
              <a:rPr lang="uk-UA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консультативних огляди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місяці 2018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– 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246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консультативних огляди)</a:t>
            </a:r>
          </a:p>
          <a:p>
            <a:pPr marL="68580" indent="0">
              <a:buNone/>
            </a:pPr>
            <a:endParaRPr lang="uk-UA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868993"/>
              </p:ext>
            </p:extLst>
          </p:nvPr>
        </p:nvGraphicFramePr>
        <p:xfrm>
          <a:off x="467544" y="2564904"/>
          <a:ext cx="8208912" cy="264032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36304"/>
                <a:gridCol w="2736304"/>
                <a:gridCol w="2736304"/>
              </a:tblGrid>
              <a:tr h="304778">
                <a:tc>
                  <a:txBody>
                    <a:bodyPr/>
                    <a:lstStyle/>
                    <a:p>
                      <a:r>
                        <a:rPr lang="uk-UA" sz="13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 них:</a:t>
                      </a:r>
                      <a:endParaRPr lang="uk-UA" sz="13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3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3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3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3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53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Синдром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алкогольної залежності 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Наркозалежні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Профогляди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185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Синдром залежності від психостимуляторів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3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3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6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Синдром залежності від декількох ПАВ (полі наркоманія)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3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3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3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877</TotalTime>
  <Words>1634</Words>
  <Application>Microsoft Office PowerPoint</Application>
  <PresentationFormat>Экран (4:3)</PresentationFormat>
  <Paragraphs>633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ЗВІТ  ПРО РОБОТУ  АМБУЛАТОРНО-ПОЛІКЛІНІЧНОГО ВІДДІЛЕННЯ  за 12 місяців 2019 р.  в порівнянні з аналогічним періодом 2018 р.</vt:lpstr>
      <vt:lpstr>Презентация PowerPoint</vt:lpstr>
      <vt:lpstr>В  амбулаторному  відділенні  прийнято дорослих  з приводу  захворювання та з метою  профілактичних оглядів</vt:lpstr>
      <vt:lpstr>Якісна характеристика прийнятих хворих на дорослому прийомі</vt:lpstr>
      <vt:lpstr>Презентация PowerPoint</vt:lpstr>
      <vt:lpstr>Звільнених з місць позбавлення волі 2019 р. – 9 осіб  (2018 р. – 10 осіб).</vt:lpstr>
      <vt:lpstr>Структура прийому дитячого кабінету  за 12 місяці 2019 року, в порівнянні з аналогічним періодом 2018 р.</vt:lpstr>
      <vt:lpstr>  </vt:lpstr>
      <vt:lpstr>Звіт Лікаря  нарколога за 12 місяці 2019 року</vt:lpstr>
      <vt:lpstr>Презентация PowerPoint</vt:lpstr>
      <vt:lpstr>Рентгенологічне обстеження за 12 місяців 2019 р., в порівнянні з 2018 р. </vt:lpstr>
      <vt:lpstr>Амбулаторно було виконано  бронхоскопії за 12 місяців 2019 року</vt:lpstr>
      <vt:lpstr>Санаторно – курортне лікування в місцевих санаторіях   за 12 місяців 2019 року</vt:lpstr>
      <vt:lpstr>Санаторно - курортне лікування в санаторіях МОЗ України за  12 місяці 2019 року</vt:lpstr>
      <vt:lpstr>Санітарно-просвітня робота в амбулаторно-поліклінічному відділенні  за 12 місяців 2019 року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валерія</dc:creator>
  <cp:lastModifiedBy>валерія</cp:lastModifiedBy>
  <cp:revision>149</cp:revision>
  <dcterms:created xsi:type="dcterms:W3CDTF">2019-03-15T16:46:31Z</dcterms:created>
  <dcterms:modified xsi:type="dcterms:W3CDTF">2020-01-15T20:23:36Z</dcterms:modified>
</cp:coreProperties>
</file>