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 sz="2500" baseline="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у стаціонарі 692</c:v>
                </c:pt>
              </c:strCache>
            </c:strRef>
          </c:tx>
          <c:dLbls>
            <c:dLbl>
              <c:idx val="0"/>
              <c:layout>
                <c:manualLayout>
                  <c:x val="-4.1514472149314682E-2"/>
                  <c:y val="-0.27482999574121397"/>
                </c:manualLayout>
              </c:layout>
              <c:showVal val="1"/>
            </c:dLbl>
            <c:dLbl>
              <c:idx val="1"/>
              <c:layout>
                <c:manualLayout>
                  <c:x val="4.1772686400311086E-2"/>
                  <c:y val="9.589270173684406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Виписано - 90,6%</c:v>
                </c:pt>
                <c:pt idx="1">
                  <c:v>Переведено - 2,6%</c:v>
                </c:pt>
                <c:pt idx="2">
                  <c:v>Померло - 6,8%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627</c:v>
                </c:pt>
                <c:pt idx="1">
                  <c:v>18</c:v>
                </c:pt>
                <c:pt idx="2">
                  <c:v>47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9967203752308782"/>
          <c:y val="0.29209775302744145"/>
          <c:w val="0.29106870321765344"/>
          <c:h val="0.4587208288585218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 sz="2550" baseline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1.8793641360867616E-3"/>
          <c:y val="0.24605084045097145"/>
          <c:w val="0.66153221413361063"/>
          <c:h val="0.5902973577114968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статтю</c:v>
                </c:pt>
              </c:strCache>
            </c:strRef>
          </c:tx>
          <c:dLbls>
            <c:dLbl>
              <c:idx val="0"/>
              <c:layout>
                <c:manualLayout>
                  <c:x val="-0.12120363492299313"/>
                  <c:y val="-0.14568059880295089"/>
                </c:manualLayout>
              </c:layout>
              <c:showVal val="1"/>
            </c:dLbl>
            <c:dLbl>
              <c:idx val="1"/>
              <c:layout>
                <c:manualLayout>
                  <c:x val="0.13672807408507898"/>
                  <c:y val="0.1007425381073597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Чоловіки - 75,7%</c:v>
                </c:pt>
                <c:pt idx="1">
                  <c:v>Жінки - 24,3%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524</c:v>
                </c:pt>
                <c:pt idx="1">
                  <c:v>168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7629083138103874"/>
          <c:y val="0.35564254502301501"/>
          <c:w val="0.30605511031701321"/>
          <c:h val="0.3816787720094045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1.6629772693507659E-2"/>
          <c:y val="0.23529158324979679"/>
          <c:w val="0.69508171148417774"/>
          <c:h val="0.6202341910439834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місцем проживання</c:v>
                </c:pt>
              </c:strCache>
            </c:strRef>
          </c:tx>
          <c:dLbls>
            <c:dLbl>
              <c:idx val="0"/>
              <c:layout>
                <c:manualLayout>
                  <c:x val="-0.14934630812657854"/>
                  <c:y val="-0.11188602293036862"/>
                </c:manualLayout>
              </c:layout>
              <c:showVal val="1"/>
            </c:dLbl>
            <c:dLbl>
              <c:idx val="2"/>
              <c:layout>
                <c:manualLayout>
                  <c:x val="1.7292626157579358E-2"/>
                  <c:y val="0.11880278296574674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Місто - 73,7%</c:v>
                </c:pt>
                <c:pt idx="1">
                  <c:v>Село - 24,8%</c:v>
                </c:pt>
                <c:pt idx="2">
                  <c:v>Інші регіони - 1,4%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510</c:v>
                </c:pt>
                <c:pt idx="1">
                  <c:v>172</c:v>
                </c:pt>
                <c:pt idx="2">
                  <c:v>10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4.5168780985710123E-2"/>
          <c:y val="0.1190546630628664"/>
          <c:w val="0.47204299115388371"/>
          <c:h val="0.8583200967396332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Резистентність</c:v>
                </c:pt>
              </c:strCache>
            </c:strRef>
          </c:tx>
          <c:dLbls>
            <c:dLbl>
              <c:idx val="3"/>
              <c:layout>
                <c:manualLayout>
                  <c:x val="5.3161149995139496E-2"/>
                  <c:y val="-9.1135742824234325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Відсутня - 25,3%</c:v>
                </c:pt>
                <c:pt idx="1">
                  <c:v>Монорезистентний - 9,2%</c:v>
                </c:pt>
                <c:pt idx="2">
                  <c:v>МРТБ - 25%</c:v>
                </c:pt>
                <c:pt idx="3">
                  <c:v>Полірезистентний - 2,3%</c:v>
                </c:pt>
                <c:pt idx="4">
                  <c:v>РРТБ -8,5%</c:v>
                </c:pt>
                <c:pt idx="5">
                  <c:v>Чутливий - 30,6%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175</c:v>
                </c:pt>
                <c:pt idx="1">
                  <c:v>64</c:v>
                </c:pt>
                <c:pt idx="2">
                  <c:v>173</c:v>
                </c:pt>
                <c:pt idx="3">
                  <c:v>16</c:v>
                </c:pt>
                <c:pt idx="4">
                  <c:v>59</c:v>
                </c:pt>
                <c:pt idx="5">
                  <c:v>205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57781253037814728"/>
          <c:y val="0.22898463818639264"/>
          <c:w val="0.41292821036259375"/>
          <c:h val="0.65249008884959969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40301314766209778"/>
          <c:y val="1.449610621650867E-2"/>
        </c:manualLayout>
      </c:layout>
    </c:title>
    <c:plotArea>
      <c:layout>
        <c:manualLayout>
          <c:layoutTarget val="inner"/>
          <c:xMode val="edge"/>
          <c:yMode val="edge"/>
          <c:x val="6.2498055798580726E-2"/>
          <c:y val="0.13010181479609975"/>
          <c:w val="0.52470679012345678"/>
          <c:h val="0.844610184157941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Результати лікування</c:v>
                </c:pt>
              </c:strCache>
            </c:strRef>
          </c:tx>
          <c:dLbls>
            <c:dLbl>
              <c:idx val="1"/>
              <c:layout>
                <c:manualLayout>
                  <c:x val="-9.929589530475362E-2"/>
                  <c:y val="-0.12602823430577728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З одужанням - 1,9%</c:v>
                </c:pt>
                <c:pt idx="1">
                  <c:v>З поліпшенням - 71,2%</c:v>
                </c:pt>
                <c:pt idx="2">
                  <c:v>З погіршенням - 0,6%</c:v>
                </c:pt>
                <c:pt idx="3">
                  <c:v>Без змін - 13,6%</c:v>
                </c:pt>
                <c:pt idx="4">
                  <c:v>Переведено - 2,6%</c:v>
                </c:pt>
                <c:pt idx="5">
                  <c:v>Померло - 6,8%</c:v>
                </c:pt>
                <c:pt idx="6">
                  <c:v>Незаповнені - 3,3%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13</c:v>
                </c:pt>
                <c:pt idx="1">
                  <c:v>493</c:v>
                </c:pt>
                <c:pt idx="2">
                  <c:v>4</c:v>
                </c:pt>
                <c:pt idx="3">
                  <c:v>94</c:v>
                </c:pt>
                <c:pt idx="4">
                  <c:v>18</c:v>
                </c:pt>
                <c:pt idx="5">
                  <c:v>47</c:v>
                </c:pt>
                <c:pt idx="6">
                  <c:v>23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Результати   діяльності підприємства за даними статистичних  </a:t>
            </a:r>
            <a:br>
              <a:rPr lang="uk-UA" b="1" dirty="0" smtClean="0"/>
            </a:br>
            <a:r>
              <a:rPr lang="uk-UA" b="1" dirty="0" smtClean="0"/>
              <a:t>форм </a:t>
            </a:r>
            <a:r>
              <a:rPr lang="uk-UA" b="1" dirty="0" smtClean="0"/>
              <a:t>025-5/о </a:t>
            </a:r>
            <a:r>
              <a:rPr lang="uk-UA" b="1" dirty="0" smtClean="0"/>
              <a:t>та </a:t>
            </a:r>
            <a:r>
              <a:rPr lang="uk-UA" b="1" dirty="0" smtClean="0"/>
              <a:t>066/о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013176"/>
            <a:ext cx="5072608" cy="841648"/>
          </a:xfrm>
        </p:spPr>
        <p:txBody>
          <a:bodyPr/>
          <a:lstStyle/>
          <a:p>
            <a:r>
              <a:rPr lang="uk-UA" dirty="0" smtClean="0"/>
              <a:t>Ковальова </a:t>
            </a:r>
            <a:r>
              <a:rPr lang="uk-UA" dirty="0" err="1" smtClean="0"/>
              <a:t>Таісія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Карта пацієнта, який вибув із стаціонару</a:t>
            </a:r>
            <a:br>
              <a:rPr lang="uk-UA" sz="3200" b="1" dirty="0" smtClean="0"/>
            </a:br>
            <a:r>
              <a:rPr lang="uk-UA" sz="3200" b="1" dirty="0" smtClean="0"/>
              <a:t>Форма </a:t>
            </a:r>
            <a:r>
              <a:rPr lang="uk-UA" sz="3200" b="1" dirty="0" smtClean="0"/>
              <a:t>066/о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484784"/>
          <a:ext cx="87849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Карта пацієнта, який вибув із стаціонару</a:t>
            </a:r>
            <a:br>
              <a:rPr lang="uk-UA" sz="3600" b="1" dirty="0" smtClean="0"/>
            </a:br>
            <a:r>
              <a:rPr lang="uk-UA" sz="3600" b="1" dirty="0" smtClean="0"/>
              <a:t>Форма 066/о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179512" y="1600200"/>
          <a:ext cx="43162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24428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Карта пацієнта, який вибув із стаціонару</a:t>
            </a:r>
            <a:br>
              <a:rPr lang="uk-UA" sz="3600" b="1" dirty="0" smtClean="0"/>
            </a:br>
            <a:r>
              <a:rPr lang="uk-UA" sz="3600" b="1" dirty="0" smtClean="0"/>
              <a:t>Форма 066/о</a:t>
            </a:r>
            <a:endParaRPr lang="ru-RU" sz="3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Карта пацієнта, який вибув із стаціонару</a:t>
            </a:r>
            <a:br>
              <a:rPr lang="uk-UA" sz="3600" b="1" dirty="0" smtClean="0"/>
            </a:br>
            <a:r>
              <a:rPr lang="uk-UA" sz="3600" b="1" dirty="0" smtClean="0"/>
              <a:t>Форма 066/о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Талон амбулаторного пацієнта</a:t>
            </a:r>
            <a:br>
              <a:rPr lang="uk-UA" b="1" dirty="0" smtClean="0"/>
            </a:br>
            <a:r>
              <a:rPr lang="uk-UA" b="1" dirty="0" smtClean="0"/>
              <a:t>Форма 025/5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7.1. Житель: міста – 332 (56%); села – 258 (44%)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r>
              <a:rPr lang="uk-UA" b="1" dirty="0" smtClean="0"/>
              <a:t>9. Ким направлений хворий:</a:t>
            </a:r>
            <a:r>
              <a:rPr lang="uk-UA" dirty="0" smtClean="0"/>
              <a:t> </a:t>
            </a:r>
            <a:r>
              <a:rPr lang="ru-RU" dirty="0" smtClean="0"/>
              <a:t> </a:t>
            </a:r>
          </a:p>
          <a:p>
            <a:r>
              <a:rPr lang="uk-UA" dirty="0" smtClean="0"/>
              <a:t>ЦРЛ – 71 </a:t>
            </a:r>
            <a:endParaRPr lang="ru-RU" dirty="0" smtClean="0"/>
          </a:p>
          <a:p>
            <a:r>
              <a:rPr lang="uk-UA" dirty="0" smtClean="0"/>
              <a:t>обласні ЛПЗ – 47 </a:t>
            </a:r>
            <a:endParaRPr lang="ru-RU" dirty="0" smtClean="0"/>
          </a:p>
          <a:p>
            <a:r>
              <a:rPr lang="uk-UA" dirty="0" smtClean="0"/>
              <a:t>РВК, ОВК – 5 </a:t>
            </a:r>
            <a:endParaRPr lang="ru-RU" dirty="0" smtClean="0"/>
          </a:p>
          <a:p>
            <a:r>
              <a:rPr lang="uk-UA" dirty="0" smtClean="0"/>
              <a:t>міська лікарня – 17 </a:t>
            </a:r>
            <a:endParaRPr lang="ru-RU" dirty="0" smtClean="0"/>
          </a:p>
          <a:p>
            <a:r>
              <a:rPr lang="uk-UA" dirty="0" smtClean="0"/>
              <a:t>при виїздах в райони спеціалістами закладу – 3 </a:t>
            </a:r>
            <a:endParaRPr lang="ru-RU" dirty="0" smtClean="0"/>
          </a:p>
          <a:p>
            <a:r>
              <a:rPr lang="uk-UA" dirty="0" err="1" smtClean="0"/>
              <a:t>ДЛ</a:t>
            </a:r>
            <a:r>
              <a:rPr lang="uk-UA" dirty="0" smtClean="0"/>
              <a:t> – 2</a:t>
            </a:r>
            <a:endParaRPr lang="ru-RU" dirty="0" smtClean="0"/>
          </a:p>
          <a:p>
            <a:r>
              <a:rPr lang="uk-UA" dirty="0" smtClean="0"/>
              <a:t>Туб. Заклад – 272  (46%)</a:t>
            </a:r>
            <a:endParaRPr lang="ru-RU" dirty="0" smtClean="0"/>
          </a:p>
          <a:p>
            <a:r>
              <a:rPr lang="uk-UA" dirty="0" smtClean="0"/>
              <a:t>СЛА/ЗПСМ – 12 </a:t>
            </a:r>
            <a:endParaRPr lang="ru-RU" dirty="0" smtClean="0"/>
          </a:p>
          <a:p>
            <a:r>
              <a:rPr lang="uk-UA" dirty="0" smtClean="0"/>
              <a:t>інші – 5 </a:t>
            </a:r>
            <a:endParaRPr lang="ru-RU" dirty="0" smtClean="0"/>
          </a:p>
          <a:p>
            <a:r>
              <a:rPr lang="uk-UA" dirty="0" smtClean="0"/>
              <a:t>дитяча лікарня – 7 </a:t>
            </a:r>
            <a:endParaRPr lang="ru-RU" dirty="0" smtClean="0"/>
          </a:p>
          <a:p>
            <a:r>
              <a:rPr lang="uk-UA" dirty="0" smtClean="0"/>
              <a:t>без направлення – 137(24%)</a:t>
            </a:r>
          </a:p>
          <a:p>
            <a:r>
              <a:rPr lang="uk-UA" dirty="0" smtClean="0"/>
              <a:t>Відсутні дані - 11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Талон амбулаторного пацієнта</a:t>
            </a:r>
            <a:br>
              <a:rPr lang="uk-UA" sz="3600" b="1" dirty="0" smtClean="0"/>
            </a:br>
            <a:r>
              <a:rPr lang="uk-UA" sz="3600" b="1" dirty="0" smtClean="0"/>
              <a:t>Форма 025/5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/>
              <a:t>14. Результат консультації</a:t>
            </a:r>
            <a:endParaRPr lang="ru-RU" dirty="0" smtClean="0"/>
          </a:p>
          <a:p>
            <a:r>
              <a:rPr lang="uk-UA" dirty="0" smtClean="0"/>
              <a:t>видано консультативний висновок – 366 (62%)</a:t>
            </a:r>
            <a:endParaRPr lang="ru-RU" dirty="0" smtClean="0"/>
          </a:p>
          <a:p>
            <a:r>
              <a:rPr lang="uk-UA" dirty="0" smtClean="0"/>
              <a:t>заповнено акт РВК( </a:t>
            </a:r>
            <a:r>
              <a:rPr lang="uk-UA" dirty="0" err="1" smtClean="0"/>
              <a:t>військомат</a:t>
            </a:r>
            <a:r>
              <a:rPr lang="uk-UA" dirty="0" smtClean="0"/>
              <a:t>) – 4 </a:t>
            </a:r>
            <a:r>
              <a:rPr lang="ru-RU" dirty="0" smtClean="0"/>
              <a:t> </a:t>
            </a:r>
          </a:p>
          <a:p>
            <a:r>
              <a:rPr lang="uk-UA" dirty="0" smtClean="0"/>
              <a:t>госпіталізовано в </a:t>
            </a:r>
            <a:r>
              <a:rPr lang="uk-UA" dirty="0" err="1" smtClean="0"/>
              <a:t>ОКЛ</a:t>
            </a:r>
            <a:r>
              <a:rPr lang="uk-UA" dirty="0" smtClean="0"/>
              <a:t> – 3 </a:t>
            </a:r>
            <a:endParaRPr lang="ru-RU" dirty="0" smtClean="0"/>
          </a:p>
          <a:p>
            <a:r>
              <a:rPr lang="uk-UA" dirty="0" smtClean="0"/>
              <a:t>повторна явка – 128 (22%)</a:t>
            </a:r>
            <a:endParaRPr lang="ru-RU" dirty="0" smtClean="0"/>
          </a:p>
          <a:p>
            <a:r>
              <a:rPr lang="uk-UA" dirty="0" smtClean="0"/>
              <a:t>направлено в інші туб. заклади – 10 </a:t>
            </a:r>
            <a:endParaRPr lang="ru-RU" dirty="0" smtClean="0"/>
          </a:p>
          <a:p>
            <a:r>
              <a:rPr lang="uk-UA" dirty="0" smtClean="0"/>
              <a:t>інші – 15 </a:t>
            </a:r>
            <a:endParaRPr lang="ru-RU" dirty="0" smtClean="0"/>
          </a:p>
          <a:p>
            <a:r>
              <a:rPr lang="uk-UA" dirty="0" smtClean="0"/>
              <a:t>госпіталізовано в ОПТД №1 – 50</a:t>
            </a: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Талон амбулаторного пацієнта</a:t>
            </a:r>
            <a:br>
              <a:rPr lang="uk-UA" sz="3600" b="1" dirty="0" smtClean="0"/>
            </a:br>
            <a:r>
              <a:rPr lang="uk-UA" sz="3600" b="1" dirty="0" smtClean="0"/>
              <a:t>Форма 025/5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/>
              <a:t>16. Проведені додаткові дослідження - 92:</a:t>
            </a:r>
            <a:endParaRPr lang="ru-RU" dirty="0" smtClean="0"/>
          </a:p>
          <a:p>
            <a:r>
              <a:rPr lang="uk-UA" dirty="0" smtClean="0"/>
              <a:t>функціональні – 1</a:t>
            </a:r>
            <a:endParaRPr lang="ru-RU" dirty="0" smtClean="0"/>
          </a:p>
          <a:p>
            <a:r>
              <a:rPr lang="uk-UA" dirty="0" smtClean="0"/>
              <a:t>ЕКГ – 3 </a:t>
            </a:r>
            <a:endParaRPr lang="ru-RU" dirty="0" smtClean="0"/>
          </a:p>
          <a:p>
            <a:r>
              <a:rPr lang="uk-UA" dirty="0" smtClean="0"/>
              <a:t>томографічні – 4 </a:t>
            </a:r>
            <a:endParaRPr lang="ru-RU" dirty="0" smtClean="0"/>
          </a:p>
          <a:p>
            <a:r>
              <a:rPr lang="uk-UA" dirty="0" smtClean="0"/>
              <a:t>лабораторні – 79</a:t>
            </a:r>
            <a:r>
              <a:rPr lang="ru-RU" dirty="0" smtClean="0"/>
              <a:t> </a:t>
            </a:r>
          </a:p>
          <a:p>
            <a:r>
              <a:rPr lang="uk-UA" dirty="0" smtClean="0"/>
              <a:t>рентгенологічні – 51 </a:t>
            </a:r>
            <a:endParaRPr lang="ru-RU" dirty="0" smtClean="0"/>
          </a:p>
          <a:p>
            <a:r>
              <a:rPr lang="uk-UA" dirty="0" smtClean="0"/>
              <a:t>інші – 4 </a:t>
            </a:r>
          </a:p>
          <a:p>
            <a:r>
              <a:rPr lang="uk-UA" dirty="0" smtClean="0"/>
              <a:t>Жодного дослідження – 498 випадків (84%)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121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Результати   діяльності підприємства за даними статистичних   форм 025-5/о та 066/о</vt:lpstr>
      <vt:lpstr>Карта пацієнта, який вибув із стаціонару Форма 066/о</vt:lpstr>
      <vt:lpstr>Карта пацієнта, який вибув із стаціонару Форма 066/о</vt:lpstr>
      <vt:lpstr>Карта пацієнта, який вибув із стаціонару Форма 066/о</vt:lpstr>
      <vt:lpstr>Карта пацієнта, який вибув із стаціонару Форма 066/о</vt:lpstr>
      <vt:lpstr>Талон амбулаторного пацієнта Форма 025/5</vt:lpstr>
      <vt:lpstr>Талон амбулаторного пацієнта Форма 025/5</vt:lpstr>
      <vt:lpstr>Талон амбулаторного пацієнта Форма 025/5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аналізу  форм 39 та 66</dc:title>
  <dc:creator>user</dc:creator>
  <cp:lastModifiedBy>user</cp:lastModifiedBy>
  <cp:revision>33</cp:revision>
  <dcterms:created xsi:type="dcterms:W3CDTF">2020-01-15T08:26:01Z</dcterms:created>
  <dcterms:modified xsi:type="dcterms:W3CDTF">2020-01-16T07:29:48Z</dcterms:modified>
</cp:coreProperties>
</file>